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7"/>
  </p:notesMasterIdLst>
  <p:sldIdLst>
    <p:sldId id="256" r:id="rId2"/>
    <p:sldId id="277" r:id="rId3"/>
    <p:sldId id="257" r:id="rId4"/>
    <p:sldId id="278" r:id="rId5"/>
    <p:sldId id="281" r:id="rId6"/>
    <p:sldId id="259" r:id="rId7"/>
    <p:sldId id="260" r:id="rId8"/>
    <p:sldId id="275" r:id="rId9"/>
    <p:sldId id="261" r:id="rId10"/>
    <p:sldId id="262" r:id="rId11"/>
    <p:sldId id="263" r:id="rId12"/>
    <p:sldId id="264" r:id="rId13"/>
    <p:sldId id="265" r:id="rId14"/>
    <p:sldId id="266" r:id="rId15"/>
    <p:sldId id="267" r:id="rId16"/>
    <p:sldId id="268" r:id="rId17"/>
    <p:sldId id="270" r:id="rId18"/>
    <p:sldId id="269" r:id="rId19"/>
    <p:sldId id="279" r:id="rId20"/>
    <p:sldId id="280" r:id="rId21"/>
    <p:sldId id="276" r:id="rId22"/>
    <p:sldId id="272" r:id="rId23"/>
    <p:sldId id="282" r:id="rId24"/>
    <p:sldId id="273" r:id="rId25"/>
    <p:sldId id="258"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4661B4-858F-4462-A6CC-EE549E59F060}" type="datetimeFigureOut">
              <a:rPr lang="en-US" smtClean="0"/>
              <a:t>7/27/2021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D02D49-1F8F-4FE2-885B-ACF6BE585AB9}" type="slidenum">
              <a:rPr lang="en-US" smtClean="0"/>
              <a:t>‹#›</a:t>
            </a:fld>
            <a:endParaRPr lang="en-US"/>
          </a:p>
        </p:txBody>
      </p:sp>
    </p:spTree>
    <p:extLst>
      <p:ext uri="{BB962C8B-B14F-4D97-AF65-F5344CB8AC3E}">
        <p14:creationId xmlns:p14="http://schemas.microsoft.com/office/powerpoint/2010/main" val="664371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3</a:t>
            </a:fld>
            <a:endParaRPr lang="en-US"/>
          </a:p>
        </p:txBody>
      </p:sp>
    </p:spTree>
    <p:extLst>
      <p:ext uri="{BB962C8B-B14F-4D97-AF65-F5344CB8AC3E}">
        <p14:creationId xmlns:p14="http://schemas.microsoft.com/office/powerpoint/2010/main" val="1068813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14</a:t>
            </a:fld>
            <a:endParaRPr lang="en-US"/>
          </a:p>
        </p:txBody>
      </p:sp>
    </p:spTree>
    <p:extLst>
      <p:ext uri="{BB962C8B-B14F-4D97-AF65-F5344CB8AC3E}">
        <p14:creationId xmlns:p14="http://schemas.microsoft.com/office/powerpoint/2010/main" val="2226892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15</a:t>
            </a:fld>
            <a:endParaRPr lang="en-US"/>
          </a:p>
        </p:txBody>
      </p:sp>
    </p:spTree>
    <p:extLst>
      <p:ext uri="{BB962C8B-B14F-4D97-AF65-F5344CB8AC3E}">
        <p14:creationId xmlns:p14="http://schemas.microsoft.com/office/powerpoint/2010/main" val="509716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16</a:t>
            </a:fld>
            <a:endParaRPr lang="en-US"/>
          </a:p>
        </p:txBody>
      </p:sp>
    </p:spTree>
    <p:extLst>
      <p:ext uri="{BB962C8B-B14F-4D97-AF65-F5344CB8AC3E}">
        <p14:creationId xmlns:p14="http://schemas.microsoft.com/office/powerpoint/2010/main" val="2238442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17</a:t>
            </a:fld>
            <a:endParaRPr lang="en-US"/>
          </a:p>
        </p:txBody>
      </p:sp>
    </p:spTree>
    <p:extLst>
      <p:ext uri="{BB962C8B-B14F-4D97-AF65-F5344CB8AC3E}">
        <p14:creationId xmlns:p14="http://schemas.microsoft.com/office/powerpoint/2010/main" val="42478189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18</a:t>
            </a:fld>
            <a:endParaRPr lang="en-US"/>
          </a:p>
        </p:txBody>
      </p:sp>
    </p:spTree>
    <p:extLst>
      <p:ext uri="{BB962C8B-B14F-4D97-AF65-F5344CB8AC3E}">
        <p14:creationId xmlns:p14="http://schemas.microsoft.com/office/powerpoint/2010/main" val="37334647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22</a:t>
            </a:fld>
            <a:endParaRPr lang="en-US"/>
          </a:p>
        </p:txBody>
      </p:sp>
    </p:spTree>
    <p:extLst>
      <p:ext uri="{BB962C8B-B14F-4D97-AF65-F5344CB8AC3E}">
        <p14:creationId xmlns:p14="http://schemas.microsoft.com/office/powerpoint/2010/main" val="764134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24</a:t>
            </a:fld>
            <a:endParaRPr lang="en-US"/>
          </a:p>
        </p:txBody>
      </p:sp>
    </p:spTree>
    <p:extLst>
      <p:ext uri="{BB962C8B-B14F-4D97-AF65-F5344CB8AC3E}">
        <p14:creationId xmlns:p14="http://schemas.microsoft.com/office/powerpoint/2010/main" val="842500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25</a:t>
            </a:fld>
            <a:endParaRPr lang="en-US"/>
          </a:p>
        </p:txBody>
      </p:sp>
    </p:spTree>
    <p:extLst>
      <p:ext uri="{BB962C8B-B14F-4D97-AF65-F5344CB8AC3E}">
        <p14:creationId xmlns:p14="http://schemas.microsoft.com/office/powerpoint/2010/main" val="1068813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6</a:t>
            </a:fld>
            <a:endParaRPr lang="en-US"/>
          </a:p>
        </p:txBody>
      </p:sp>
    </p:spTree>
    <p:extLst>
      <p:ext uri="{BB962C8B-B14F-4D97-AF65-F5344CB8AC3E}">
        <p14:creationId xmlns:p14="http://schemas.microsoft.com/office/powerpoint/2010/main" val="989673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7</a:t>
            </a:fld>
            <a:endParaRPr lang="en-US"/>
          </a:p>
        </p:txBody>
      </p:sp>
    </p:spTree>
    <p:extLst>
      <p:ext uri="{BB962C8B-B14F-4D97-AF65-F5344CB8AC3E}">
        <p14:creationId xmlns:p14="http://schemas.microsoft.com/office/powerpoint/2010/main" val="4294887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8</a:t>
            </a:fld>
            <a:endParaRPr lang="en-US"/>
          </a:p>
        </p:txBody>
      </p:sp>
    </p:spTree>
    <p:extLst>
      <p:ext uri="{BB962C8B-B14F-4D97-AF65-F5344CB8AC3E}">
        <p14:creationId xmlns:p14="http://schemas.microsoft.com/office/powerpoint/2010/main" val="259871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9</a:t>
            </a:fld>
            <a:endParaRPr lang="en-US"/>
          </a:p>
        </p:txBody>
      </p:sp>
    </p:spTree>
    <p:extLst>
      <p:ext uri="{BB962C8B-B14F-4D97-AF65-F5344CB8AC3E}">
        <p14:creationId xmlns:p14="http://schemas.microsoft.com/office/powerpoint/2010/main" val="2648588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10</a:t>
            </a:fld>
            <a:endParaRPr lang="en-US"/>
          </a:p>
        </p:txBody>
      </p:sp>
    </p:spTree>
    <p:extLst>
      <p:ext uri="{BB962C8B-B14F-4D97-AF65-F5344CB8AC3E}">
        <p14:creationId xmlns:p14="http://schemas.microsoft.com/office/powerpoint/2010/main" val="361774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11</a:t>
            </a:fld>
            <a:endParaRPr lang="en-US"/>
          </a:p>
        </p:txBody>
      </p:sp>
    </p:spTree>
    <p:extLst>
      <p:ext uri="{BB962C8B-B14F-4D97-AF65-F5344CB8AC3E}">
        <p14:creationId xmlns:p14="http://schemas.microsoft.com/office/powerpoint/2010/main" val="12866593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12</a:t>
            </a:fld>
            <a:endParaRPr lang="en-US"/>
          </a:p>
        </p:txBody>
      </p:sp>
    </p:spTree>
    <p:extLst>
      <p:ext uri="{BB962C8B-B14F-4D97-AF65-F5344CB8AC3E}">
        <p14:creationId xmlns:p14="http://schemas.microsoft.com/office/powerpoint/2010/main" val="14775979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4D02D49-1F8F-4FE2-885B-ACF6BE585AB9}" type="slidenum">
              <a:rPr lang="en-US" smtClean="0"/>
              <a:t>13</a:t>
            </a:fld>
            <a:endParaRPr lang="en-US"/>
          </a:p>
        </p:txBody>
      </p:sp>
    </p:spTree>
    <p:extLst>
      <p:ext uri="{BB962C8B-B14F-4D97-AF65-F5344CB8AC3E}">
        <p14:creationId xmlns:p14="http://schemas.microsoft.com/office/powerpoint/2010/main" val="353051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1035050" y="1552575"/>
            <a:ext cx="10179050" cy="5305425"/>
            <a:chOff x="-652" y="978"/>
            <a:chExt cx="6412" cy="3342"/>
          </a:xfrm>
        </p:grpSpPr>
        <p:sp>
          <p:nvSpPr>
            <p:cNvPr id="3075" name="Freeform 3"/>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6"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solidFill>
                  <a:srgbClr val="FFCC66"/>
                </a:solidFill>
              </a:defRPr>
            </a:lvl1pPr>
          </a:lstStyle>
          <a:p>
            <a:pPr lvl="0"/>
            <a:r>
              <a:rPr lang="en-US" altLang="en-US" noProof="0"/>
              <a:t>Click to edit Master title style</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Tx/>
              <a:buNone/>
              <a:defRPr>
                <a:solidFill>
                  <a:srgbClr val="FFFFFF"/>
                </a:solidFill>
              </a:defRPr>
            </a:lvl1pPr>
          </a:lstStyle>
          <a:p>
            <a:pPr lvl="0"/>
            <a:r>
              <a:rPr lang="en-US" altLang="en-US" noProof="0"/>
              <a:t>Click to edit Master subtitle style</a:t>
            </a:r>
          </a:p>
        </p:txBody>
      </p:sp>
      <p:sp>
        <p:nvSpPr>
          <p:cNvPr id="3079" name="Rectangle 7"/>
          <p:cNvSpPr>
            <a:spLocks noGrp="1" noChangeArrowheads="1"/>
          </p:cNvSpPr>
          <p:nvPr>
            <p:ph type="dt" sz="quarter" idx="2"/>
          </p:nvPr>
        </p:nvSpPr>
        <p:spPr/>
        <p:txBody>
          <a:bodyPr/>
          <a:lstStyle>
            <a:lvl1pPr>
              <a:defRPr>
                <a:solidFill>
                  <a:srgbClr val="FFFFFF"/>
                </a:solidFill>
              </a:defRPr>
            </a:lvl1pPr>
          </a:lstStyle>
          <a:p>
            <a:endParaRPr lang="en-US" altLang="en-US"/>
          </a:p>
        </p:txBody>
      </p:sp>
      <p:sp>
        <p:nvSpPr>
          <p:cNvPr id="3080" name="Rectangle 8"/>
          <p:cNvSpPr>
            <a:spLocks noGrp="1" noChangeArrowheads="1"/>
          </p:cNvSpPr>
          <p:nvPr>
            <p:ph type="ftr" sz="quarter" idx="3"/>
          </p:nvPr>
        </p:nvSpPr>
        <p:spPr/>
        <p:txBody>
          <a:bodyPr/>
          <a:lstStyle>
            <a:lvl1pPr>
              <a:defRPr>
                <a:solidFill>
                  <a:srgbClr val="FFFFFF"/>
                </a:solidFill>
              </a:defRPr>
            </a:lvl1pPr>
          </a:lstStyle>
          <a:p>
            <a:endParaRPr lang="en-US" altLang="en-US"/>
          </a:p>
        </p:txBody>
      </p:sp>
      <p:sp>
        <p:nvSpPr>
          <p:cNvPr id="3081" name="Rectangle 9"/>
          <p:cNvSpPr>
            <a:spLocks noGrp="1" noChangeArrowheads="1"/>
          </p:cNvSpPr>
          <p:nvPr>
            <p:ph type="sldNum" sz="quarter" idx="4"/>
          </p:nvPr>
        </p:nvSpPr>
        <p:spPr/>
        <p:txBody>
          <a:bodyPr/>
          <a:lstStyle>
            <a:lvl1pPr>
              <a:defRPr>
                <a:solidFill>
                  <a:srgbClr val="FFFFFF"/>
                </a:solidFill>
              </a:defRPr>
            </a:lvl1pPr>
          </a:lstStyle>
          <a:p>
            <a:fld id="{FBD40C82-F969-482E-B129-B01813A1D66E}" type="slidenum">
              <a:rPr lang="en-US" altLang="en-US" smtClean="0"/>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383ABE2-07D6-4BE8-8C68-D110E91DC56D}" type="slidenum">
              <a:rPr lang="en-US" altLang="en-US" smtClean="0"/>
              <a:pPr/>
              <a:t>‹#›</a:t>
            </a:fld>
            <a:endParaRPr lang="en-US" altLang="en-US"/>
          </a:p>
        </p:txBody>
      </p:sp>
    </p:spTree>
    <p:extLst>
      <p:ext uri="{BB962C8B-B14F-4D97-AF65-F5344CB8AC3E}">
        <p14:creationId xmlns:p14="http://schemas.microsoft.com/office/powerpoint/2010/main" val="732806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BEE627A-CA19-4726-8637-8CFFF3B5D195}" type="slidenum">
              <a:rPr lang="en-US" altLang="en-US" smtClean="0"/>
              <a:pPr/>
              <a:t>‹#›</a:t>
            </a:fld>
            <a:endParaRPr lang="en-US" altLang="en-US"/>
          </a:p>
        </p:txBody>
      </p:sp>
    </p:spTree>
    <p:extLst>
      <p:ext uri="{BB962C8B-B14F-4D97-AF65-F5344CB8AC3E}">
        <p14:creationId xmlns:p14="http://schemas.microsoft.com/office/powerpoint/2010/main" val="1627050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EBB51DC-52EF-4B70-9652-62CCDB2551D5}" type="slidenum">
              <a:rPr lang="en-US" altLang="en-US" smtClean="0"/>
              <a:pPr/>
              <a:t>‹#›</a:t>
            </a:fld>
            <a:endParaRPr lang="en-US" altLang="en-US"/>
          </a:p>
        </p:txBody>
      </p:sp>
    </p:spTree>
    <p:extLst>
      <p:ext uri="{BB962C8B-B14F-4D97-AF65-F5344CB8AC3E}">
        <p14:creationId xmlns:p14="http://schemas.microsoft.com/office/powerpoint/2010/main" val="190012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043DFEE-3C81-471E-B2A9-23B296E42A14}" type="slidenum">
              <a:rPr lang="en-US" altLang="en-US" smtClean="0"/>
              <a:pPr/>
              <a:t>‹#›</a:t>
            </a:fld>
            <a:endParaRPr lang="en-US" altLang="en-US"/>
          </a:p>
        </p:txBody>
      </p:sp>
    </p:spTree>
    <p:extLst>
      <p:ext uri="{BB962C8B-B14F-4D97-AF65-F5344CB8AC3E}">
        <p14:creationId xmlns:p14="http://schemas.microsoft.com/office/powerpoint/2010/main" val="3743789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5643410-A62B-4A91-8CFF-A4E3DC599E6A}" type="slidenum">
              <a:rPr lang="en-US" altLang="en-US" smtClean="0"/>
              <a:pPr/>
              <a:t>‹#›</a:t>
            </a:fld>
            <a:endParaRPr lang="en-US" altLang="en-US"/>
          </a:p>
        </p:txBody>
      </p:sp>
    </p:spTree>
    <p:extLst>
      <p:ext uri="{BB962C8B-B14F-4D97-AF65-F5344CB8AC3E}">
        <p14:creationId xmlns:p14="http://schemas.microsoft.com/office/powerpoint/2010/main" val="225030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CE29616-31B8-47BB-AF22-2FC0B6520077}" type="slidenum">
              <a:rPr lang="en-US" altLang="en-US" smtClean="0"/>
              <a:pPr/>
              <a:t>‹#›</a:t>
            </a:fld>
            <a:endParaRPr lang="en-US" altLang="en-US"/>
          </a:p>
        </p:txBody>
      </p:sp>
    </p:spTree>
    <p:extLst>
      <p:ext uri="{BB962C8B-B14F-4D97-AF65-F5344CB8AC3E}">
        <p14:creationId xmlns:p14="http://schemas.microsoft.com/office/powerpoint/2010/main" val="1240400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2985FEE-DEBB-4AB5-9A97-7C62F2D2C3BA}" type="slidenum">
              <a:rPr lang="en-US" altLang="en-US" smtClean="0"/>
              <a:pPr/>
              <a:t>‹#›</a:t>
            </a:fld>
            <a:endParaRPr lang="en-US" altLang="en-US"/>
          </a:p>
        </p:txBody>
      </p:sp>
    </p:spTree>
    <p:extLst>
      <p:ext uri="{BB962C8B-B14F-4D97-AF65-F5344CB8AC3E}">
        <p14:creationId xmlns:p14="http://schemas.microsoft.com/office/powerpoint/2010/main" val="415635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938D524C-B6CC-431C-810A-A9DFF9FB7262}" type="slidenum">
              <a:rPr lang="en-US" altLang="en-US" smtClean="0"/>
              <a:pPr/>
              <a:t>‹#›</a:t>
            </a:fld>
            <a:endParaRPr lang="en-US" altLang="en-US"/>
          </a:p>
        </p:txBody>
      </p:sp>
    </p:spTree>
    <p:extLst>
      <p:ext uri="{BB962C8B-B14F-4D97-AF65-F5344CB8AC3E}">
        <p14:creationId xmlns:p14="http://schemas.microsoft.com/office/powerpoint/2010/main" val="73141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F517A59-0183-4A91-8E11-3485471CD050}" type="slidenum">
              <a:rPr lang="en-US" altLang="en-US" smtClean="0"/>
              <a:pPr/>
              <a:t>‹#›</a:t>
            </a:fld>
            <a:endParaRPr lang="en-US" altLang="en-US"/>
          </a:p>
        </p:txBody>
      </p:sp>
    </p:spTree>
    <p:extLst>
      <p:ext uri="{BB962C8B-B14F-4D97-AF65-F5344CB8AC3E}">
        <p14:creationId xmlns:p14="http://schemas.microsoft.com/office/powerpoint/2010/main" val="25060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4B5A86C-6637-4BC6-A0B5-AB640E9171EC}" type="slidenum">
              <a:rPr lang="en-US" altLang="en-US" smtClean="0"/>
              <a:pPr/>
              <a:t>‹#›</a:t>
            </a:fld>
            <a:endParaRPr lang="en-US" altLang="en-US"/>
          </a:p>
        </p:txBody>
      </p:sp>
    </p:spTree>
    <p:extLst>
      <p:ext uri="{BB962C8B-B14F-4D97-AF65-F5344CB8AC3E}">
        <p14:creationId xmlns:p14="http://schemas.microsoft.com/office/powerpoint/2010/main" val="1913020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88"/>
            <a:ext cx="9132888" cy="6845300"/>
            <a:chOff x="0" y="1"/>
            <a:chExt cx="5753" cy="4312"/>
          </a:xfrm>
        </p:grpSpPr>
        <p:sp>
          <p:nvSpPr>
            <p:cNvPr id="2051" name="Freeform 3"/>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rgbClr val="2851CC"/>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2"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53"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2054"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5"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lvl1pPr>
          </a:lstStyle>
          <a:p>
            <a:endParaRPr lang="en-US" altLang="en-US"/>
          </a:p>
        </p:txBody>
      </p:sp>
      <p:sp>
        <p:nvSpPr>
          <p:cNvPr id="2056"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lvl1pPr>
          </a:lstStyle>
          <a:p>
            <a:endParaRPr lang="en-US" altLang="en-US"/>
          </a:p>
        </p:txBody>
      </p:sp>
      <p:sp>
        <p:nvSpPr>
          <p:cNvPr id="2057"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lvl1pPr>
          </a:lstStyle>
          <a:p>
            <a:fld id="{0E2BDEF5-6F44-4D14-B544-27E4A17C9333}" type="slidenum">
              <a:rPr lang="en-US" altLang="en-US" smtClean="0"/>
              <a:pPr/>
              <a:t>‹#›</a:t>
            </a:fld>
            <a:endParaRPr lang="en-US" alt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accent2"/>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32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3200">
          <a:solidFill>
            <a:schemeClr val="tx1"/>
          </a:solidFill>
          <a:latin typeface="+mn-lt"/>
        </a:defRPr>
      </a:lvl3pPr>
      <a:lvl4pPr marL="1600200" indent="-228600" algn="l" rtl="0" eaLnBrk="1" fontAlgn="base" hangingPunct="1">
        <a:spcBef>
          <a:spcPct val="20000"/>
        </a:spcBef>
        <a:spcAft>
          <a:spcPct val="0"/>
        </a:spcAft>
        <a:buClr>
          <a:schemeClr val="tx1"/>
        </a:buClr>
        <a:buChar char="•"/>
        <a:defRPr sz="32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32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32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32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32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3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1977737" y="123825"/>
            <a:ext cx="6823364" cy="1524000"/>
          </a:xfrm>
        </p:spPr>
        <p:txBody>
          <a:bodyPr anchor="t">
            <a:scene3d>
              <a:camera prst="orthographicFront"/>
              <a:lightRig rig="soft" dir="t">
                <a:rot lat="0" lon="0" rev="10800000"/>
              </a:lightRig>
            </a:scene3d>
            <a:sp3d>
              <a:bevelT w="27940" h="12700"/>
              <a:contourClr>
                <a:srgbClr val="DDDDDD"/>
              </a:contourClr>
            </a:sp3d>
          </a:bodyPr>
          <a:lstStyle/>
          <a:p>
            <a:pPr algn="r"/>
            <a:r>
              <a:rPr lang="en-US" sz="3200" i="1" dirty="0">
                <a:ln w="18415" cmpd="sng">
                  <a:solidFill>
                    <a:srgbClr val="FFFFFF"/>
                  </a:solidFill>
                  <a:prstDash val="solid"/>
                </a:ln>
                <a:solidFill>
                  <a:srgbClr val="FFFFFF"/>
                </a:solidFill>
                <a:latin typeface="Calisto MT" panose="02040603050505030304" pitchFamily="18" charset="0"/>
              </a:rPr>
              <a:t>Zeta Phi Beta Sorority, Inc.,</a:t>
            </a:r>
            <a:br>
              <a:rPr lang="en-US" sz="3200" i="1" dirty="0">
                <a:ln w="18415" cmpd="sng">
                  <a:solidFill>
                    <a:srgbClr val="FFFFFF"/>
                  </a:solidFill>
                  <a:prstDash val="solid"/>
                </a:ln>
                <a:solidFill>
                  <a:srgbClr val="FFFFFF"/>
                </a:solidFill>
                <a:latin typeface="Calisto MT" panose="02040603050505030304" pitchFamily="18" charset="0"/>
              </a:rPr>
            </a:br>
            <a:r>
              <a:rPr lang="en-US" sz="3200" i="1" dirty="0">
                <a:ln w="18415" cmpd="sng">
                  <a:solidFill>
                    <a:srgbClr val="FFFFFF"/>
                  </a:solidFill>
                  <a:prstDash val="solid"/>
                </a:ln>
                <a:solidFill>
                  <a:srgbClr val="FFFFFF"/>
                </a:solidFill>
                <a:latin typeface="Calisto MT" panose="02040603050505030304" pitchFamily="18" charset="0"/>
              </a:rPr>
              <a:t>Sigma Kappa Zeta Chapter </a:t>
            </a:r>
            <a:br>
              <a:rPr lang="en-US" sz="3200" i="1" dirty="0">
                <a:ln w="18415" cmpd="sng">
                  <a:solidFill>
                    <a:srgbClr val="FFFFFF"/>
                  </a:solidFill>
                  <a:prstDash val="solid"/>
                </a:ln>
                <a:solidFill>
                  <a:srgbClr val="FFFFFF"/>
                </a:solidFill>
                <a:latin typeface="Calisto MT" panose="02040603050505030304" pitchFamily="18" charset="0"/>
              </a:rPr>
            </a:br>
            <a:r>
              <a:rPr lang="en-US" sz="3200" i="1" dirty="0">
                <a:ln w="18415" cmpd="sng">
                  <a:solidFill>
                    <a:srgbClr val="FFFFFF"/>
                  </a:solidFill>
                  <a:prstDash val="solid"/>
                </a:ln>
                <a:solidFill>
                  <a:srgbClr val="FFFFFF"/>
                </a:solidFill>
                <a:latin typeface="Calisto MT" panose="02040603050505030304" pitchFamily="18" charset="0"/>
              </a:rPr>
              <a:t>(Brooklyn, NY)</a:t>
            </a:r>
          </a:p>
        </p:txBody>
      </p:sp>
      <p:sp>
        <p:nvSpPr>
          <p:cNvPr id="3" name="Subtitle 2"/>
          <p:cNvSpPr>
            <a:spLocks noGrp="1"/>
          </p:cNvSpPr>
          <p:nvPr>
            <p:ph type="subTitle" sz="quarter" idx="1"/>
          </p:nvPr>
        </p:nvSpPr>
        <p:spPr>
          <a:xfrm>
            <a:off x="1752600" y="2324100"/>
            <a:ext cx="6781800" cy="2209800"/>
          </a:xfrm>
        </p:spPr>
        <p:txBody>
          <a:bodyPr anchor="ctr"/>
          <a:lstStyle/>
          <a:p>
            <a:endParaRPr lang="en-US" b="1" i="1" dirty="0">
              <a:solidFill>
                <a:schemeClr val="tx1"/>
              </a:solidFill>
              <a:latin typeface="Calisto MT" panose="02040603050505030304" pitchFamily="18" charset="0"/>
            </a:endParaRPr>
          </a:p>
          <a:p>
            <a:r>
              <a:rPr lang="sv-SE" b="1" i="1" dirty="0">
                <a:solidFill>
                  <a:schemeClr val="tx1"/>
                </a:solidFill>
              </a:rPr>
              <a:t>Sigma Kappa Zeta Chapter History</a:t>
            </a:r>
          </a:p>
          <a:p>
            <a:r>
              <a:rPr lang="sv-SE" sz="2800" i="1" u="sng">
                <a:solidFill>
                  <a:schemeClr val="tx1"/>
                </a:solidFill>
              </a:rPr>
              <a:t>Presenter</a:t>
            </a:r>
            <a:r>
              <a:rPr lang="sv-SE" sz="2800" i="1">
                <a:solidFill>
                  <a:schemeClr val="tx1"/>
                </a:solidFill>
              </a:rPr>
              <a:t>: </a:t>
            </a:r>
            <a:r>
              <a:rPr lang="sv-SE" sz="2800" i="1" dirty="0">
                <a:solidFill>
                  <a:schemeClr val="tx1"/>
                </a:solidFill>
              </a:rPr>
              <a:t>Soror </a:t>
            </a:r>
            <a:r>
              <a:rPr lang="sv-SE" sz="2800" i="1">
                <a:solidFill>
                  <a:schemeClr val="tx1"/>
                </a:solidFill>
              </a:rPr>
              <a:t>Virna Spring</a:t>
            </a:r>
            <a:r>
              <a:rPr lang="en-US" sz="2800" i="1">
                <a:solidFill>
                  <a:schemeClr val="tx1"/>
                </a:solidFill>
              </a:rPr>
              <a:t>er</a:t>
            </a:r>
          </a:p>
          <a:p>
            <a:r>
              <a:rPr lang="sv-SE" sz="2800" i="1">
                <a:solidFill>
                  <a:schemeClr val="tx1"/>
                </a:solidFill>
              </a:rPr>
              <a:t/>
            </a:r>
            <a:br>
              <a:rPr lang="sv-SE" sz="2800" i="1">
                <a:solidFill>
                  <a:schemeClr val="tx1"/>
                </a:solidFill>
              </a:rPr>
            </a:br>
            <a:endParaRPr lang="en-US" b="1" i="1" dirty="0">
              <a:solidFill>
                <a:schemeClr val="tx1"/>
              </a:solidFill>
              <a:latin typeface="Calisto MT" panose="02040603050505030304" pitchFamily="18" charset="0"/>
            </a:endParaRPr>
          </a:p>
        </p:txBody>
      </p:sp>
      <p:pic>
        <p:nvPicPr>
          <p:cNvPr id="5122" name="Picture 2"/>
          <p:cNvPicPr>
            <a:picLocks noChangeAspect="1" noChangeArrowheads="1"/>
          </p:cNvPicPr>
          <p:nvPr/>
        </p:nvPicPr>
        <p:blipFill>
          <a:blip r:embed="rId2">
            <a:lum bright="70000" contrast="-70000"/>
            <a:extLst>
              <a:ext uri="{BEBA8EAE-BF5A-486C-A8C5-ECC9F3942E4B}">
                <a14:imgProps xmlns:a14="http://schemas.microsoft.com/office/drawing/2010/main">
                  <a14:imgLayer r:embed="rId3">
                    <a14:imgEffect>
                      <a14:backgroundRemoval t="0" b="99758" l="0" r="99451"/>
                    </a14:imgEffect>
                  </a14:imgLayer>
                </a14:imgProps>
              </a:ext>
              <a:ext uri="{28A0092B-C50C-407E-A947-70E740481C1C}">
                <a14:useLocalDpi xmlns:a14="http://schemas.microsoft.com/office/drawing/2010/main" val="0"/>
              </a:ext>
            </a:extLst>
          </a:blip>
          <a:srcRect/>
          <a:stretch>
            <a:fillRect/>
          </a:stretch>
        </p:blipFill>
        <p:spPr bwMode="auto">
          <a:xfrm>
            <a:off x="6639733" y="4827925"/>
            <a:ext cx="2144049" cy="17595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13855" y="4291917"/>
            <a:ext cx="2985655" cy="2585323"/>
          </a:xfrm>
          <a:prstGeom prst="rect">
            <a:avLst/>
          </a:prstGeom>
          <a:noFill/>
        </p:spPr>
        <p:txBody>
          <a:bodyPr wrap="square" rtlCol="0">
            <a:spAutoFit/>
          </a:bodyPr>
          <a:lstStyle/>
          <a:p>
            <a:r>
              <a:rPr lang="en-US" sz="1600" b="1">
                <a:latin typeface="Calisto MT" panose="02040603050505030304" pitchFamily="18" charset="0"/>
              </a:rPr>
              <a:t>Valerie Hollingsworth Bake</a:t>
            </a:r>
            <a:r>
              <a:rPr lang="en-US" sz="1600" b="1" dirty="0">
                <a:latin typeface="Calisto MT" panose="02040603050505030304" pitchFamily="18" charset="0"/>
              </a:rPr>
              <a:t>r</a:t>
            </a:r>
            <a:endParaRPr lang="en-US" b="1" dirty="0">
              <a:latin typeface="Calisto MT" panose="02040603050505030304" pitchFamily="18" charset="0"/>
            </a:endParaRPr>
          </a:p>
          <a:p>
            <a:r>
              <a:rPr lang="en-US" i="1" dirty="0">
                <a:latin typeface="Calisto MT" panose="02040603050505030304" pitchFamily="18" charset="0"/>
              </a:rPr>
              <a:t>International Grand </a:t>
            </a:r>
            <a:r>
              <a:rPr lang="en-US" i="1" dirty="0" err="1">
                <a:latin typeface="Calisto MT" panose="02040603050505030304" pitchFamily="18" charset="0"/>
              </a:rPr>
              <a:t>Basileus</a:t>
            </a:r>
            <a:endParaRPr lang="en-US" i="1" dirty="0">
              <a:latin typeface="Calisto MT" panose="02040603050505030304" pitchFamily="18" charset="0"/>
            </a:endParaRPr>
          </a:p>
          <a:p>
            <a:endParaRPr lang="en-US" dirty="0">
              <a:latin typeface="Calisto MT" panose="02040603050505030304" pitchFamily="18" charset="0"/>
            </a:endParaRPr>
          </a:p>
          <a:p>
            <a:r>
              <a:rPr lang="en-US" b="1">
                <a:latin typeface="Calisto MT" panose="02040603050505030304" pitchFamily="18" charset="0"/>
              </a:rPr>
              <a:t>Gina Merritt Epps, </a:t>
            </a:r>
            <a:r>
              <a:rPr lang="en-US" b="1" dirty="0">
                <a:latin typeface="Calisto MT" panose="02040603050505030304" pitchFamily="18" charset="0"/>
              </a:rPr>
              <a:t>Esq.</a:t>
            </a:r>
          </a:p>
          <a:p>
            <a:r>
              <a:rPr lang="en-US" i="1" dirty="0">
                <a:latin typeface="Calisto MT" panose="02040603050505030304" pitchFamily="18" charset="0"/>
              </a:rPr>
              <a:t>Atlantic </a:t>
            </a:r>
            <a:r>
              <a:rPr lang="en-US" i="1">
                <a:latin typeface="Calisto MT" panose="02040603050505030304" pitchFamily="18" charset="0"/>
              </a:rPr>
              <a:t>Regional Director</a:t>
            </a:r>
          </a:p>
          <a:p>
            <a:endParaRPr lang="en-US" i="1" dirty="0">
              <a:latin typeface="Calisto MT" panose="02040603050505030304" pitchFamily="18" charset="0"/>
            </a:endParaRPr>
          </a:p>
          <a:p>
            <a:r>
              <a:rPr lang="en-US" b="1">
                <a:latin typeface="Calisto MT" panose="02040603050505030304" pitchFamily="18" charset="0"/>
              </a:rPr>
              <a:t>Ayris B. Granby</a:t>
            </a:r>
            <a:endParaRPr lang="en-US" b="1" dirty="0">
              <a:latin typeface="Calisto MT" panose="02040603050505030304" pitchFamily="18" charset="0"/>
            </a:endParaRPr>
          </a:p>
          <a:p>
            <a:r>
              <a:rPr lang="en-US" i="1" dirty="0">
                <a:latin typeface="Calisto MT" panose="02040603050505030304" pitchFamily="18" charset="0"/>
              </a:rPr>
              <a:t>New York State Director</a:t>
            </a:r>
          </a:p>
          <a:p>
            <a:endParaRPr lang="en-US"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37" y="9525"/>
            <a:ext cx="1870363" cy="1752600"/>
          </a:xfrm>
          <a:prstGeom prst="rect">
            <a:avLst/>
          </a:prstGeom>
        </p:spPr>
      </p:pic>
      <p:sp>
        <p:nvSpPr>
          <p:cNvPr id="11" name="TextBox 10"/>
          <p:cNvSpPr txBox="1"/>
          <p:nvPr/>
        </p:nvSpPr>
        <p:spPr>
          <a:xfrm>
            <a:off x="2590800" y="1710154"/>
            <a:ext cx="6192982" cy="338554"/>
          </a:xfrm>
          <a:prstGeom prst="rect">
            <a:avLst/>
          </a:prstGeom>
          <a:noFill/>
        </p:spPr>
        <p:txBody>
          <a:bodyPr wrap="square" rtlCol="0">
            <a:spAutoFit/>
          </a:bodyPr>
          <a:lstStyle/>
          <a:p>
            <a:pPr algn="r"/>
            <a:r>
              <a:rPr lang="en-US" sz="1600" b="1" i="1" dirty="0">
                <a:latin typeface="Calisto MT" panose="02040603050505030304" pitchFamily="18" charset="0"/>
              </a:rPr>
              <a:t>Extolling Excellence and Discouraging Satisfaction with Second Rate</a:t>
            </a:r>
          </a:p>
        </p:txBody>
      </p:sp>
    </p:spTree>
    <p:extLst>
      <p:ext uri="{BB962C8B-B14F-4D97-AF65-F5344CB8AC3E}">
        <p14:creationId xmlns:p14="http://schemas.microsoft.com/office/powerpoint/2010/main" val="3729560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385455" y="138484"/>
            <a:ext cx="7377546"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2002 -2004 Sigma Kappa Zeta Chapter Accomplishments</a:t>
            </a:r>
            <a:endParaRPr lang="en-US" sz="24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1023669" y="838202"/>
            <a:ext cx="7924800" cy="5841706"/>
          </a:xfrm>
        </p:spPr>
        <p:txBody>
          <a:bodyPr/>
          <a:lstStyle/>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First Elected Chapter Basileus Soror Karen Gooden</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Circle of </a:t>
            </a:r>
            <a:r>
              <a:rPr lang="en-US" sz="2000">
                <a:solidFill>
                  <a:schemeClr val="bg1"/>
                </a:solidFill>
                <a:latin typeface="Calibri" panose="020F0502020204030204" pitchFamily="34" charset="0"/>
              </a:rPr>
              <a:t>Sisterhood established</a:t>
            </a:r>
          </a:p>
          <a:p>
            <a:pPr marL="457200" indent="-457200">
              <a:buClr>
                <a:schemeClr val="bg1"/>
              </a:buClr>
              <a:buFont typeface="Arial" panose="020B0604020202020204" pitchFamily="34" charset="0"/>
              <a:buChar char="•"/>
            </a:pPr>
            <a:r>
              <a:rPr lang="en-US" sz="2000">
                <a:solidFill>
                  <a:schemeClr val="bg1"/>
                </a:solidFill>
                <a:latin typeface="Calibri" panose="020F0502020204030204" pitchFamily="34" charset="0"/>
              </a:rPr>
              <a:t>Established Co-chairs of Officers to create a smooth transition of future Leaders (Sorors Tanya Denny &amp; Nneka Nijedeka)</a:t>
            </a:r>
            <a:endParaRPr lang="en-US" sz="2000" dirty="0">
              <a:solidFill>
                <a:schemeClr val="bg1"/>
              </a:solidFill>
              <a:latin typeface="Calibri" panose="020F0502020204030204" pitchFamily="34" charset="0"/>
            </a:endParaRP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Produced first edition of SKZ Happenings</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Soror Jill Dingle </a:t>
            </a:r>
            <a:r>
              <a:rPr lang="en-US" sz="2000">
                <a:solidFill>
                  <a:schemeClr val="bg1"/>
                </a:solidFill>
                <a:latin typeface="Calibri" panose="020F0502020204030204" pitchFamily="34" charset="0"/>
              </a:rPr>
              <a:t>appointed as SKZ's </a:t>
            </a:r>
            <a:r>
              <a:rPr lang="en-US" sz="2000" dirty="0">
                <a:solidFill>
                  <a:schemeClr val="bg1"/>
                </a:solidFill>
                <a:latin typeface="Calibri" panose="020F0502020204030204" pitchFamily="34" charset="0"/>
              </a:rPr>
              <a:t>first Z-HOPE Coordinator</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Developed and implemented Z-HOPE programs and participated in Prematurity Awareness Day</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Won 2nd place in the 5-25 chapter size category in the Atlantic Region for ZHOPE activities at Boule 2004 and recognized at NYS Leadership Conference</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Developed the first edition of the SKZ Modus Operandi</a:t>
            </a: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First Reclaimed member; Soror </a:t>
            </a:r>
            <a:r>
              <a:rPr lang="en-US" sz="2000">
                <a:solidFill>
                  <a:schemeClr val="bg1"/>
                </a:solidFill>
                <a:latin typeface="Calibri" panose="020F0502020204030204" pitchFamily="34" charset="0"/>
              </a:rPr>
              <a:t>Roxanne Slater from Phi chapter</a:t>
            </a:r>
            <a:endParaRPr lang="en-US" sz="2000" dirty="0">
              <a:solidFill>
                <a:schemeClr val="bg1"/>
              </a:solidFill>
              <a:latin typeface="Calibri" panose="020F0502020204030204" pitchFamily="34" charset="0"/>
            </a:endParaRPr>
          </a:p>
          <a:p>
            <a:pPr marL="457200" indent="-457200">
              <a:buClr>
                <a:schemeClr val="bg1"/>
              </a:buClr>
              <a:buFont typeface="Arial" panose="020B0604020202020204" pitchFamily="34" charset="0"/>
              <a:buChar char="•"/>
            </a:pPr>
            <a:r>
              <a:rPr lang="en-US" sz="2000" dirty="0">
                <a:solidFill>
                  <a:schemeClr val="bg1"/>
                </a:solidFill>
                <a:latin typeface="Calibri" panose="020F0502020204030204" pitchFamily="34" charset="0"/>
              </a:rPr>
              <a:t>Established criteria and elected the first ZPB SKZ Zeta of the Year; Soror Keisha Gaillard</a:t>
            </a:r>
          </a:p>
          <a:p>
            <a:pPr>
              <a:buClr>
                <a:schemeClr val="bg1"/>
              </a:buClr>
            </a:pP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665" y="81719"/>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4419600"/>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38092" y="6257851"/>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2817287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5800" y="29945"/>
            <a:ext cx="8077200" cy="816381"/>
          </a:xfrm>
        </p:spPr>
        <p:txBody>
          <a:bodyPr>
            <a:scene3d>
              <a:camera prst="orthographicFront"/>
              <a:lightRig rig="soft" dir="t">
                <a:rot lat="0" lon="0" rev="10800000"/>
              </a:lightRig>
            </a:scene3d>
            <a:sp3d>
              <a:bevelT w="27940" h="12700"/>
              <a:contourClr>
                <a:srgbClr val="DDDDDD"/>
              </a:contourClr>
            </a:sp3d>
          </a:bodyPr>
          <a:lstStyle/>
          <a:p>
            <a:r>
              <a:rPr lang="en-US" sz="2400" b="1" dirty="0" err="1">
                <a:solidFill>
                  <a:schemeClr val="bg1"/>
                </a:solidFill>
                <a:effectLst/>
              </a:rPr>
              <a:t>Amicette</a:t>
            </a:r>
            <a:r>
              <a:rPr lang="en-US" sz="2400" b="1" dirty="0">
                <a:solidFill>
                  <a:schemeClr val="bg1"/>
                </a:solidFill>
                <a:effectLst/>
              </a:rPr>
              <a:t> Club </a:t>
            </a:r>
          </a:p>
        </p:txBody>
      </p:sp>
      <p:sp>
        <p:nvSpPr>
          <p:cNvPr id="8" name="Content Placeholder 7"/>
          <p:cNvSpPr>
            <a:spLocks noGrp="1"/>
          </p:cNvSpPr>
          <p:nvPr>
            <p:ph idx="1"/>
          </p:nvPr>
        </p:nvSpPr>
        <p:spPr>
          <a:xfrm>
            <a:off x="351793" y="1156855"/>
            <a:ext cx="8144507" cy="6096000"/>
          </a:xfrm>
        </p:spPr>
        <p:txBody>
          <a:bodyPr/>
          <a:lstStyle/>
          <a:p>
            <a:pPr>
              <a:buClr>
                <a:schemeClr val="bg1"/>
              </a:buClr>
            </a:pPr>
            <a:r>
              <a:rPr lang="en-US" sz="1800" dirty="0">
                <a:solidFill>
                  <a:schemeClr val="bg1"/>
                </a:solidFill>
                <a:latin typeface="Calibri" panose="020F0502020204030204" pitchFamily="34" charset="0"/>
              </a:rPr>
              <a:t>Established </a:t>
            </a:r>
            <a:r>
              <a:rPr lang="en-US" sz="1800" dirty="0" err="1">
                <a:solidFill>
                  <a:schemeClr val="bg1"/>
                </a:solidFill>
                <a:latin typeface="Calibri" panose="020F0502020204030204" pitchFamily="34" charset="0"/>
              </a:rPr>
              <a:t>Amicette</a:t>
            </a:r>
            <a:r>
              <a:rPr lang="en-US" sz="1800" dirty="0">
                <a:solidFill>
                  <a:schemeClr val="bg1"/>
                </a:solidFill>
                <a:latin typeface="Calibri" panose="020F0502020204030204" pitchFamily="34" charset="0"/>
              </a:rPr>
              <a:t> </a:t>
            </a:r>
            <a:r>
              <a:rPr lang="en-US" sz="1800">
                <a:solidFill>
                  <a:schemeClr val="bg1"/>
                </a:solidFill>
                <a:latin typeface="Calibri" panose="020F0502020204030204" pitchFamily="34" charset="0"/>
              </a:rPr>
              <a:t>Club on October 26</a:t>
            </a:r>
            <a:r>
              <a:rPr lang="en-US" sz="1800" baseline="30000">
                <a:solidFill>
                  <a:schemeClr val="bg1"/>
                </a:solidFill>
                <a:latin typeface="Calibri" panose="020F0502020204030204" pitchFamily="34" charset="0"/>
              </a:rPr>
              <a:t>th</a:t>
            </a:r>
            <a:r>
              <a:rPr lang="en-US" sz="1800">
                <a:solidFill>
                  <a:schemeClr val="bg1"/>
                </a:solidFill>
                <a:latin typeface="Calibri" panose="020F0502020204030204" pitchFamily="34" charset="0"/>
              </a:rPr>
              <a:t>, 2002 and the 1</a:t>
            </a:r>
            <a:r>
              <a:rPr lang="en-US" sz="1800" baseline="30000">
                <a:solidFill>
                  <a:schemeClr val="bg1"/>
                </a:solidFill>
                <a:latin typeface="Calibri" panose="020F0502020204030204" pitchFamily="34" charset="0"/>
              </a:rPr>
              <a:t>st</a:t>
            </a:r>
            <a:r>
              <a:rPr lang="en-US" sz="1800">
                <a:solidFill>
                  <a:schemeClr val="bg1"/>
                </a:solidFill>
                <a:latin typeface="Calibri" panose="020F0502020204030204" pitchFamily="34" charset="0"/>
              </a:rPr>
              <a:t> advisor was Soror Virna Springer</a:t>
            </a:r>
            <a:endParaRPr lang="en-US" sz="1800" dirty="0">
              <a:solidFill>
                <a:schemeClr val="bg1"/>
              </a:solidFill>
              <a:latin typeface="Calibri" panose="020F0502020204030204" pitchFamily="34" charset="0"/>
            </a:endParaRPr>
          </a:p>
          <a:p>
            <a:pPr marL="569913" lvl="1" indent="-225425">
              <a:buClr>
                <a:schemeClr val="bg1"/>
              </a:buClr>
            </a:pPr>
            <a:r>
              <a:rPr lang="en-US" sz="1600" b="1" dirty="0">
                <a:solidFill>
                  <a:schemeClr val="bg1"/>
                </a:solidFill>
                <a:latin typeface="Calibri" panose="020F0502020204030204" pitchFamily="34" charset="0"/>
              </a:rPr>
              <a:t>(Charter members include: Valencia Springer, Ashley London, </a:t>
            </a:r>
            <a:r>
              <a:rPr lang="en-US" sz="1600" b="1" dirty="0" err="1">
                <a:solidFill>
                  <a:schemeClr val="bg1"/>
                </a:solidFill>
                <a:latin typeface="Calibri" panose="020F0502020204030204" pitchFamily="34" charset="0"/>
              </a:rPr>
              <a:t>Elexus</a:t>
            </a:r>
            <a:r>
              <a:rPr lang="en-US" sz="1600" b="1" dirty="0">
                <a:solidFill>
                  <a:schemeClr val="bg1"/>
                </a:solidFill>
                <a:latin typeface="Calibri" panose="020F0502020204030204" pitchFamily="34" charset="0"/>
              </a:rPr>
              <a:t> Knox, </a:t>
            </a:r>
            <a:r>
              <a:rPr lang="en-US" sz="1600" b="1" dirty="0" err="1">
                <a:solidFill>
                  <a:schemeClr val="bg1"/>
                </a:solidFill>
                <a:latin typeface="Calibri" panose="020F0502020204030204" pitchFamily="34" charset="0"/>
              </a:rPr>
              <a:t>Seleah</a:t>
            </a:r>
            <a:r>
              <a:rPr lang="en-US" sz="1600" b="1" dirty="0">
                <a:solidFill>
                  <a:schemeClr val="bg1"/>
                </a:solidFill>
                <a:latin typeface="Calibri" panose="020F0502020204030204" pitchFamily="34" charset="0"/>
              </a:rPr>
              <a:t> </a:t>
            </a:r>
            <a:r>
              <a:rPr lang="en-US" sz="1600" b="1" dirty="0" err="1">
                <a:solidFill>
                  <a:schemeClr val="bg1"/>
                </a:solidFill>
                <a:latin typeface="Calibri" panose="020F0502020204030204" pitchFamily="34" charset="0"/>
              </a:rPr>
              <a:t>Sheares</a:t>
            </a:r>
            <a:r>
              <a:rPr lang="en-US" sz="1600" b="1" dirty="0">
                <a:solidFill>
                  <a:schemeClr val="bg1"/>
                </a:solidFill>
                <a:latin typeface="Calibri" panose="020F0502020204030204" pitchFamily="34" charset="0"/>
              </a:rPr>
              <a:t>, Alexis Nicholson, Karis </a:t>
            </a:r>
            <a:r>
              <a:rPr lang="en-US" sz="1600" b="1" dirty="0" err="1">
                <a:solidFill>
                  <a:schemeClr val="bg1"/>
                </a:solidFill>
                <a:latin typeface="Calibri" panose="020F0502020204030204" pitchFamily="34" charset="0"/>
              </a:rPr>
              <a:t>Bamba</a:t>
            </a:r>
            <a:r>
              <a:rPr lang="en-US" sz="1600" b="1" dirty="0">
                <a:solidFill>
                  <a:schemeClr val="bg1"/>
                </a:solidFill>
                <a:latin typeface="Calibri" panose="020F0502020204030204" pitchFamily="34" charset="0"/>
              </a:rPr>
              <a:t>, </a:t>
            </a:r>
            <a:r>
              <a:rPr lang="en-US" sz="1600" b="1" dirty="0" err="1">
                <a:solidFill>
                  <a:schemeClr val="bg1"/>
                </a:solidFill>
                <a:latin typeface="Calibri" panose="020F0502020204030204" pitchFamily="34" charset="0"/>
              </a:rPr>
              <a:t>Sherise</a:t>
            </a:r>
            <a:r>
              <a:rPr lang="en-US" sz="1600" b="1" dirty="0">
                <a:solidFill>
                  <a:schemeClr val="bg1"/>
                </a:solidFill>
                <a:latin typeface="Calibri" panose="020F0502020204030204" pitchFamily="34" charset="0"/>
              </a:rPr>
              <a:t> Clark, and Nia Bronson)</a:t>
            </a:r>
          </a:p>
          <a:p>
            <a:pPr>
              <a:buClr>
                <a:schemeClr val="bg1"/>
              </a:buClr>
            </a:pPr>
            <a:r>
              <a:rPr lang="en-US" sz="1800" dirty="0">
                <a:solidFill>
                  <a:schemeClr val="bg1"/>
                </a:solidFill>
                <a:latin typeface="Calibri" panose="020F0502020204030204" pitchFamily="34" charset="0"/>
              </a:rPr>
              <a:t>First Father/Daughter Formal Dance and Mother/Daughter Luncheon (</a:t>
            </a:r>
            <a:r>
              <a:rPr lang="en-US" sz="1800" dirty="0" err="1">
                <a:solidFill>
                  <a:schemeClr val="bg1"/>
                </a:solidFill>
                <a:latin typeface="Calibri" panose="020F0502020204030204" pitchFamily="34" charset="0"/>
              </a:rPr>
              <a:t>Amicette</a:t>
            </a:r>
            <a:r>
              <a:rPr lang="en-US" sz="1800" dirty="0">
                <a:solidFill>
                  <a:schemeClr val="bg1"/>
                </a:solidFill>
                <a:latin typeface="Calibri" panose="020F0502020204030204" pitchFamily="34" charset="0"/>
              </a:rPr>
              <a:t> </a:t>
            </a:r>
            <a:r>
              <a:rPr lang="en-US" sz="1800">
                <a:solidFill>
                  <a:schemeClr val="bg1"/>
                </a:solidFill>
                <a:latin typeface="Calibri" panose="020F0502020204030204" pitchFamily="34" charset="0"/>
              </a:rPr>
              <a:t>Club) Spring 2003</a:t>
            </a:r>
            <a:endParaRPr lang="en-US" sz="1800" dirty="0">
              <a:solidFill>
                <a:schemeClr val="bg1"/>
              </a:solidFill>
              <a:latin typeface="Calibri" panose="020F0502020204030204" pitchFamily="34" charset="0"/>
            </a:endParaRPr>
          </a:p>
          <a:p>
            <a:pPr>
              <a:buClr>
                <a:schemeClr val="bg1"/>
              </a:buClr>
            </a:pPr>
            <a:r>
              <a:rPr lang="en-US" sz="1800" dirty="0" err="1">
                <a:solidFill>
                  <a:schemeClr val="bg1"/>
                </a:solidFill>
                <a:latin typeface="Calibri" panose="020F0502020204030204" pitchFamily="34" charset="0"/>
              </a:rPr>
              <a:t>Amicette</a:t>
            </a:r>
            <a:r>
              <a:rPr lang="en-US" sz="1800" dirty="0">
                <a:solidFill>
                  <a:schemeClr val="bg1"/>
                </a:solidFill>
                <a:latin typeface="Calibri" panose="020F0502020204030204" pitchFamily="34" charset="0"/>
              </a:rPr>
              <a:t> Club Praise </a:t>
            </a:r>
            <a:r>
              <a:rPr lang="en-US" sz="1800">
                <a:solidFill>
                  <a:schemeClr val="bg1"/>
                </a:solidFill>
                <a:latin typeface="Calibri" panose="020F0502020204030204" pitchFamily="34" charset="0"/>
              </a:rPr>
              <a:t>Dancers performed for SUNY Downstate </a:t>
            </a:r>
            <a:r>
              <a:rPr lang="en-US" sz="1800" dirty="0">
                <a:solidFill>
                  <a:schemeClr val="bg1"/>
                </a:solidFill>
                <a:latin typeface="Calibri" panose="020F0502020204030204" pitchFamily="34" charset="0"/>
              </a:rPr>
              <a:t>Medical Center with Hezekiah Walker and the Love </a:t>
            </a:r>
            <a:r>
              <a:rPr lang="en-US" sz="1800">
                <a:solidFill>
                  <a:schemeClr val="bg1"/>
                </a:solidFill>
                <a:latin typeface="Calibri" panose="020F0502020204030204" pitchFamily="34" charset="0"/>
              </a:rPr>
              <a:t>Fellowship Choir at the Brooklyn Museum.</a:t>
            </a:r>
          </a:p>
          <a:p>
            <a:pPr>
              <a:buClr>
                <a:schemeClr val="bg1"/>
              </a:buClr>
            </a:pPr>
            <a:r>
              <a:rPr lang="en-US" sz="1800">
                <a:solidFill>
                  <a:schemeClr val="bg1"/>
                </a:solidFill>
                <a:latin typeface="Calibri" panose="020F0502020204030204" pitchFamily="34" charset="0"/>
              </a:rPr>
              <a:t>1</a:t>
            </a:r>
            <a:r>
              <a:rPr lang="en-US" sz="1800" baseline="30000">
                <a:solidFill>
                  <a:schemeClr val="bg1"/>
                </a:solidFill>
                <a:latin typeface="Calibri" panose="020F0502020204030204" pitchFamily="34" charset="0"/>
              </a:rPr>
              <a:t>st</a:t>
            </a:r>
            <a:r>
              <a:rPr lang="en-US" sz="1800">
                <a:solidFill>
                  <a:schemeClr val="bg1"/>
                </a:solidFill>
                <a:latin typeface="Calibri" panose="020F0502020204030204" pitchFamily="34" charset="0"/>
              </a:rPr>
              <a:t> community service project: Amicettes participated </a:t>
            </a:r>
            <a:r>
              <a:rPr lang="en-US" sz="1800" dirty="0">
                <a:solidFill>
                  <a:schemeClr val="bg1"/>
                </a:solidFill>
                <a:latin typeface="Calibri" panose="020F0502020204030204" pitchFamily="34" charset="0"/>
              </a:rPr>
              <a:t>in Race to Deliver with Tyson Beckford to raise money for terminally ill home bound </a:t>
            </a:r>
            <a:r>
              <a:rPr lang="en-US" sz="1800">
                <a:solidFill>
                  <a:schemeClr val="bg1"/>
                </a:solidFill>
                <a:latin typeface="Calibri" panose="020F0502020204030204" pitchFamily="34" charset="0"/>
              </a:rPr>
              <a:t>individuals. NOV. 2002 </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Established </a:t>
            </a:r>
            <a:r>
              <a:rPr lang="en-US" sz="1800" err="1">
                <a:solidFill>
                  <a:schemeClr val="bg1"/>
                </a:solidFill>
                <a:latin typeface="Calibri" panose="020F0502020204030204" pitchFamily="34" charset="0"/>
              </a:rPr>
              <a:t>Amicette</a:t>
            </a:r>
            <a:r>
              <a:rPr lang="en-US" sz="1800">
                <a:solidFill>
                  <a:schemeClr val="bg1"/>
                </a:solidFill>
                <a:latin typeface="Calibri" panose="020F0502020204030204" pitchFamily="34" charset="0"/>
              </a:rPr>
              <a:t> Scholarship 2003 (Soror Ericka Tate-Souvenir)</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Performed for the Residents at Cobble Hill Nursing Home (</a:t>
            </a:r>
            <a:r>
              <a:rPr lang="en-US" sz="1800" dirty="0" err="1">
                <a:solidFill>
                  <a:schemeClr val="bg1"/>
                </a:solidFill>
                <a:latin typeface="Calibri" panose="020F0502020204030204" pitchFamily="34" charset="0"/>
              </a:rPr>
              <a:t>Amicette</a:t>
            </a:r>
            <a:r>
              <a:rPr lang="en-US" sz="1800" dirty="0">
                <a:solidFill>
                  <a:schemeClr val="bg1"/>
                </a:solidFill>
                <a:latin typeface="Calibri" panose="020F0502020204030204" pitchFamily="34" charset="0"/>
              </a:rPr>
              <a:t> Club)</a:t>
            </a:r>
          </a:p>
          <a:p>
            <a:pPr>
              <a:buClr>
                <a:schemeClr val="bg1"/>
              </a:buClr>
            </a:pPr>
            <a:r>
              <a:rPr lang="en-US" sz="1800">
                <a:solidFill>
                  <a:schemeClr val="bg1"/>
                </a:solidFill>
                <a:latin typeface="Calibri" panose="020F0502020204030204" pitchFamily="34" charset="0"/>
              </a:rPr>
              <a:t>Donated Toys initally NY Foundling for Deaf children.  Within the past 12 years the toys were donated the Pediatric Immunology </a:t>
            </a:r>
            <a:r>
              <a:rPr lang="en-US" sz="1800" dirty="0">
                <a:solidFill>
                  <a:schemeClr val="bg1"/>
                </a:solidFill>
                <a:latin typeface="Calibri" panose="020F0502020204030204" pitchFamily="34" charset="0"/>
              </a:rPr>
              <a:t>Department </a:t>
            </a:r>
            <a:r>
              <a:rPr lang="en-US" sz="1800">
                <a:solidFill>
                  <a:schemeClr val="bg1"/>
                </a:solidFill>
                <a:latin typeface="Calibri" panose="020F0502020204030204" pitchFamily="34" charset="0"/>
              </a:rPr>
              <a:t>at SUNY Downstate Medical Center.</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Elected the first </a:t>
            </a:r>
            <a:r>
              <a:rPr lang="en-US" sz="1800" dirty="0" err="1">
                <a:solidFill>
                  <a:schemeClr val="bg1"/>
                </a:solidFill>
                <a:latin typeface="Calibri" panose="020F0502020204030204" pitchFamily="34" charset="0"/>
              </a:rPr>
              <a:t>Amicette</a:t>
            </a:r>
            <a:r>
              <a:rPr lang="en-US" sz="1800" dirty="0">
                <a:solidFill>
                  <a:schemeClr val="bg1"/>
                </a:solidFill>
                <a:latin typeface="Calibri" panose="020F0502020204030204" pitchFamily="34" charset="0"/>
              </a:rPr>
              <a:t> Club Mother of the Year</a:t>
            </a:r>
            <a:r>
              <a:rPr lang="en-US" sz="1800">
                <a:solidFill>
                  <a:schemeClr val="bg1"/>
                </a:solidFill>
                <a:latin typeface="Calibri" panose="020F0502020204030204" pitchFamily="34" charset="0"/>
              </a:rPr>
              <a:t>: Lenora </a:t>
            </a:r>
            <a:r>
              <a:rPr lang="en-US" sz="1800" dirty="0">
                <a:solidFill>
                  <a:schemeClr val="bg1"/>
                </a:solidFill>
                <a:latin typeface="Calibri" panose="020F0502020204030204" pitchFamily="34" charset="0"/>
              </a:rPr>
              <a:t>Drakes-</a:t>
            </a:r>
            <a:r>
              <a:rPr lang="en-US" sz="1800" dirty="0" err="1">
                <a:solidFill>
                  <a:schemeClr val="bg1"/>
                </a:solidFill>
                <a:latin typeface="Calibri" panose="020F0502020204030204" pitchFamily="34" charset="0"/>
              </a:rPr>
              <a:t>Sheares</a:t>
            </a:r>
            <a:endParaRPr lang="en-US" sz="1800" dirty="0">
              <a:solidFill>
                <a:schemeClr val="bg1"/>
              </a:solidFill>
              <a:latin typeface="Calibri" panose="020F0502020204030204" pitchFamily="34" charset="0"/>
            </a:endParaRPr>
          </a:p>
          <a:p>
            <a:pPr>
              <a:buClr>
                <a:schemeClr val="bg1"/>
              </a:buClr>
            </a:pP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372" y="0"/>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4264335"/>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499746" y="6408825"/>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Tree>
    <p:extLst>
      <p:ext uri="{BB962C8B-B14F-4D97-AF65-F5344CB8AC3E}">
        <p14:creationId xmlns:p14="http://schemas.microsoft.com/office/powerpoint/2010/main" val="3522612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385454" y="533399"/>
            <a:ext cx="7377546"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2004-2006 Chapter Accomplishments</a:t>
            </a:r>
            <a:endParaRPr lang="en-US" sz="24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533400" y="1309256"/>
            <a:ext cx="7924800" cy="4747192"/>
          </a:xfrm>
        </p:spPr>
        <p:txBody>
          <a:bodyPr/>
          <a:lstStyle/>
          <a:p>
            <a:pPr>
              <a:buClr>
                <a:schemeClr val="bg1"/>
              </a:buClr>
            </a:pPr>
            <a:r>
              <a:rPr lang="en-US" sz="2000" dirty="0">
                <a:solidFill>
                  <a:schemeClr val="bg1"/>
                </a:solidFill>
                <a:latin typeface="Calibri" panose="020F0502020204030204" pitchFamily="34" charset="0"/>
              </a:rPr>
              <a:t>Purchased Water Well in Ghana, West Africa as a part of the Z-HOPE initiative</a:t>
            </a:r>
          </a:p>
          <a:p>
            <a:pPr>
              <a:buClr>
                <a:schemeClr val="bg1"/>
              </a:buClr>
            </a:pPr>
            <a:r>
              <a:rPr lang="en-US" sz="2000" dirty="0">
                <a:solidFill>
                  <a:schemeClr val="bg1"/>
                </a:solidFill>
                <a:latin typeface="Calibri" panose="020F0502020204030204" pitchFamily="34" charset="0"/>
              </a:rPr>
              <a:t>Won first place for the most Z-HOPE Project completed in our category at Boule 2006</a:t>
            </a:r>
          </a:p>
          <a:p>
            <a:pPr>
              <a:buClr>
                <a:schemeClr val="bg1"/>
              </a:buClr>
            </a:pPr>
            <a:r>
              <a:rPr lang="en-US" sz="2000" dirty="0">
                <a:solidFill>
                  <a:schemeClr val="bg1"/>
                </a:solidFill>
                <a:latin typeface="Calibri" panose="020F0502020204030204" pitchFamily="34" charset="0"/>
              </a:rPr>
              <a:t>Held Halloween and Christmas Party at Angel Guardian Foster </a:t>
            </a:r>
            <a:r>
              <a:rPr lang="en-US" sz="2000">
                <a:solidFill>
                  <a:schemeClr val="bg1"/>
                </a:solidFill>
                <a:latin typeface="Calibri" panose="020F0502020204030204" pitchFamily="34" charset="0"/>
              </a:rPr>
              <a:t>Care Agency (mother/baby home)</a:t>
            </a:r>
            <a:endParaRPr lang="en-US" sz="2000" dirty="0">
              <a:solidFill>
                <a:schemeClr val="bg1"/>
              </a:solidFill>
              <a:latin typeface="Calibri" panose="020F0502020204030204" pitchFamily="34" charset="0"/>
            </a:endParaRPr>
          </a:p>
          <a:p>
            <a:pPr>
              <a:buClr>
                <a:schemeClr val="bg1"/>
              </a:buClr>
            </a:pPr>
            <a:r>
              <a:rPr lang="en-US" sz="2000" dirty="0">
                <a:solidFill>
                  <a:schemeClr val="bg1"/>
                </a:solidFill>
                <a:latin typeface="Calibri" panose="020F0502020204030204" pitchFamily="34" charset="0"/>
              </a:rPr>
              <a:t>Donated School Supplies to Guyana</a:t>
            </a:r>
          </a:p>
          <a:p>
            <a:pPr>
              <a:buClr>
                <a:schemeClr val="bg1"/>
              </a:buClr>
            </a:pPr>
            <a:r>
              <a:rPr lang="en-US" sz="2000" dirty="0">
                <a:solidFill>
                  <a:schemeClr val="bg1"/>
                </a:solidFill>
                <a:latin typeface="Calibri" panose="020F0502020204030204" pitchFamily="34" charset="0"/>
              </a:rPr>
              <a:t>Raised $1000 for the March of Dimes</a:t>
            </a:r>
          </a:p>
          <a:p>
            <a:pPr>
              <a:buClr>
                <a:schemeClr val="bg1"/>
              </a:buClr>
            </a:pPr>
            <a:r>
              <a:rPr lang="en-US" sz="2000" dirty="0">
                <a:solidFill>
                  <a:schemeClr val="bg1"/>
                </a:solidFill>
                <a:latin typeface="Calibri" panose="020F0502020204030204" pitchFamily="34" charset="0"/>
              </a:rPr>
              <a:t>First SKZ informational held at South </a:t>
            </a:r>
            <a:r>
              <a:rPr lang="en-US" sz="2000">
                <a:solidFill>
                  <a:schemeClr val="bg1"/>
                </a:solidFill>
                <a:latin typeface="Calibri" panose="020F0502020204030204" pitchFamily="34" charset="0"/>
              </a:rPr>
              <a:t>Oxford Space</a:t>
            </a:r>
          </a:p>
          <a:p>
            <a:pPr>
              <a:buClr>
                <a:schemeClr val="bg1"/>
              </a:buClr>
            </a:pPr>
            <a:r>
              <a:rPr lang="en-US" sz="2000">
                <a:solidFill>
                  <a:schemeClr val="bg1"/>
                </a:solidFill>
                <a:latin typeface="Calibri" panose="020F0502020204030204" pitchFamily="34" charset="0"/>
              </a:rPr>
              <a:t>2003-2006 SKZ FundRaising committee sucessfully executed combined fundraisers &amp; community service events/collections that benefited Rose S. Kennedy mother/baby shelter and Siloam and The Open Door Churches </a:t>
            </a:r>
          </a:p>
          <a:p>
            <a:pPr>
              <a:buClr>
                <a:schemeClr val="bg1"/>
              </a:buClr>
            </a:pPr>
            <a:r>
              <a:rPr lang="en-US" sz="2000">
                <a:solidFill>
                  <a:schemeClr val="bg1"/>
                </a:solidFill>
                <a:latin typeface="Calibri" panose="020F0502020204030204" pitchFamily="34" charset="0"/>
              </a:rPr>
              <a:t>Shoe drive to Haiti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4452939"/>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807027" y="6195811"/>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3682563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537854" y="152401"/>
            <a:ext cx="7377546"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Community Service Partnerships</a:t>
            </a:r>
            <a:endParaRPr lang="en-US" sz="24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512242" y="1162775"/>
            <a:ext cx="7924800" cy="4532450"/>
          </a:xfrm>
        </p:spPr>
        <p:txBody>
          <a:bodyPr/>
          <a:lstStyle/>
          <a:p>
            <a:pPr>
              <a:buClr>
                <a:schemeClr val="bg1"/>
              </a:buClr>
            </a:pPr>
            <a:r>
              <a:rPr lang="en-US" sz="1800" dirty="0">
                <a:solidFill>
                  <a:schemeClr val="bg1"/>
                </a:solidFill>
                <a:latin typeface="Calibri" panose="020F0502020204030204" pitchFamily="34" charset="0"/>
              </a:rPr>
              <a:t>Participated in NY Cares and March of Dimes Walk</a:t>
            </a:r>
          </a:p>
          <a:p>
            <a:pPr>
              <a:buClr>
                <a:schemeClr val="bg1"/>
              </a:buClr>
            </a:pPr>
            <a:r>
              <a:rPr lang="en-US" sz="1800" dirty="0">
                <a:solidFill>
                  <a:schemeClr val="bg1"/>
                </a:solidFill>
                <a:latin typeface="Calibri" panose="020F0502020204030204" pitchFamily="34" charset="0"/>
              </a:rPr>
              <a:t>Established relationship with Barnes </a:t>
            </a:r>
            <a:r>
              <a:rPr lang="en-US" sz="1800">
                <a:solidFill>
                  <a:schemeClr val="bg1"/>
                </a:solidFill>
                <a:latin typeface="Calibri" panose="020F0502020204030204" pitchFamily="34" charset="0"/>
              </a:rPr>
              <a:t>and Nobles, Fall 2002</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Established relationship with the YWCA Center for Girls, International Organization for Adolescents (IOFA) and participated/co-sponsored Girls' </a:t>
            </a:r>
            <a:r>
              <a:rPr lang="en-US" sz="1800">
                <a:solidFill>
                  <a:schemeClr val="bg1"/>
                </a:solidFill>
                <a:latin typeface="Calibri" panose="020F0502020204030204" pitchFamily="34" charset="0"/>
              </a:rPr>
              <a:t>Talk Spring 2002</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Established linkage with Rose Kennedy </a:t>
            </a:r>
            <a:r>
              <a:rPr lang="en-US" sz="1800">
                <a:solidFill>
                  <a:schemeClr val="bg1"/>
                </a:solidFill>
                <a:latin typeface="Calibri" panose="020F0502020204030204" pitchFamily="34" charset="0"/>
              </a:rPr>
              <a:t>Family Center, Spring 2002</a:t>
            </a:r>
          </a:p>
          <a:p>
            <a:pPr>
              <a:buClr>
                <a:schemeClr val="bg1"/>
              </a:buClr>
            </a:pPr>
            <a:r>
              <a:rPr lang="en-US" sz="1800">
                <a:solidFill>
                  <a:schemeClr val="bg1"/>
                </a:solidFill>
                <a:latin typeface="Calibri" panose="020F0502020204030204" pitchFamily="34" charset="0"/>
              </a:rPr>
              <a:t>Zeta's Pre-maturity Awareness Sunday at Hiddekel Outreach Ministries, Fall ‘02</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Established Relationship with American Diabetes and participated in </a:t>
            </a:r>
            <a:r>
              <a:rPr lang="en-US" sz="1800">
                <a:solidFill>
                  <a:schemeClr val="bg1"/>
                </a:solidFill>
                <a:latin typeface="Calibri" panose="020F0502020204030204" pitchFamily="34" charset="0"/>
              </a:rPr>
              <a:t>Diabetes Expo, Fall 2002</a:t>
            </a:r>
            <a:endParaRPr lang="en-US" sz="1800" dirty="0">
              <a:solidFill>
                <a:schemeClr val="bg1"/>
              </a:solidFill>
              <a:latin typeface="Calibri" panose="020F0502020204030204" pitchFamily="34" charset="0"/>
            </a:endParaRPr>
          </a:p>
          <a:p>
            <a:pPr>
              <a:buClr>
                <a:schemeClr val="bg1"/>
              </a:buClr>
            </a:pPr>
            <a:r>
              <a:rPr lang="en-US" sz="1800" dirty="0">
                <a:solidFill>
                  <a:schemeClr val="bg1"/>
                </a:solidFill>
                <a:latin typeface="Calibri" panose="020F0502020204030204" pitchFamily="34" charset="0"/>
              </a:rPr>
              <a:t>Established community relationship </a:t>
            </a:r>
            <a:r>
              <a:rPr lang="en-US" sz="1800">
                <a:solidFill>
                  <a:schemeClr val="bg1"/>
                </a:solidFill>
                <a:latin typeface="Calibri" panose="020F0502020204030204" pitchFamily="34" charset="0"/>
              </a:rPr>
              <a:t>with Siloam Presbyterian Church, the </a:t>
            </a:r>
            <a:r>
              <a:rPr lang="en-US" sz="1800" dirty="0">
                <a:solidFill>
                  <a:schemeClr val="bg1"/>
                </a:solidFill>
                <a:latin typeface="Calibri" panose="020F0502020204030204" pitchFamily="34" charset="0"/>
              </a:rPr>
              <a:t>Open Door Church, Westminster Bethany Presbyterian Church, HOPE Gardens and Renaissance Women shelter. Fall 2003</a:t>
            </a:r>
          </a:p>
          <a:p>
            <a:pPr>
              <a:buClr>
                <a:schemeClr val="bg1"/>
              </a:buClr>
            </a:pPr>
            <a:r>
              <a:rPr lang="en-US" sz="1800" dirty="0">
                <a:solidFill>
                  <a:schemeClr val="bg1"/>
                </a:solidFill>
                <a:latin typeface="Calibri" panose="020F0502020204030204" pitchFamily="34" charset="0"/>
              </a:rPr>
              <a:t>Establish partnership and presented Z-HOPE Workshop at Expectant Mother's </a:t>
            </a:r>
            <a:r>
              <a:rPr lang="en-US" sz="1800">
                <a:solidFill>
                  <a:schemeClr val="bg1"/>
                </a:solidFill>
                <a:latin typeface="Calibri" panose="020F0502020204030204" pitchFamily="34" charset="0"/>
              </a:rPr>
              <a:t>Care Agency, Spring 2004</a:t>
            </a:r>
          </a:p>
          <a:p>
            <a:pPr>
              <a:buClr>
                <a:schemeClr val="bg1"/>
              </a:buClr>
            </a:pPr>
            <a:r>
              <a:rPr lang="en-US" sz="1800">
                <a:solidFill>
                  <a:schemeClr val="bg1"/>
                </a:solidFill>
                <a:latin typeface="Calibri" panose="020F0502020204030204" pitchFamily="34" charset="0"/>
              </a:rPr>
              <a:t>Establish </a:t>
            </a:r>
            <a:r>
              <a:rPr lang="en-US" sz="1800" dirty="0">
                <a:solidFill>
                  <a:schemeClr val="bg1"/>
                </a:solidFill>
                <a:latin typeface="Calibri" panose="020F0502020204030204" pitchFamily="34" charset="0"/>
              </a:rPr>
              <a:t>partnership and presented Z-HOPE Workshops at Girls Give Back Program of the YWCA Center </a:t>
            </a:r>
            <a:r>
              <a:rPr lang="en-US" sz="1800">
                <a:solidFill>
                  <a:schemeClr val="bg1"/>
                </a:solidFill>
                <a:latin typeface="Calibri" panose="020F0502020204030204" pitchFamily="34" charset="0"/>
              </a:rPr>
              <a:t>for Girls’ &amp; at </a:t>
            </a:r>
            <a:r>
              <a:rPr lang="en-US" sz="1800" dirty="0">
                <a:solidFill>
                  <a:schemeClr val="bg1"/>
                </a:solidFill>
                <a:latin typeface="Calibri" panose="020F0502020204030204" pitchFamily="34" charset="0"/>
              </a:rPr>
              <a:t>the Dr. Betty Shabazz School.</a:t>
            </a:r>
          </a:p>
          <a:p>
            <a:pPr>
              <a:buClr>
                <a:schemeClr val="bg1"/>
              </a:buClr>
            </a:pPr>
            <a:endParaRPr lang="en-US" sz="18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2242" y="5920"/>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4911209"/>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47700" y="6211669"/>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1955580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385454" y="533399"/>
            <a:ext cx="7377546"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Signature Fund-raising Events</a:t>
            </a:r>
            <a:endParaRPr lang="en-US" sz="24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533400" y="1523998"/>
            <a:ext cx="7924800" cy="4532450"/>
          </a:xfrm>
        </p:spPr>
        <p:txBody>
          <a:bodyPr/>
          <a:lstStyle/>
          <a:p>
            <a:pPr>
              <a:buClr>
                <a:schemeClr val="bg1"/>
              </a:buClr>
            </a:pPr>
            <a:r>
              <a:rPr lang="en-US" sz="2000" dirty="0">
                <a:solidFill>
                  <a:schemeClr val="bg1"/>
                </a:solidFill>
                <a:latin typeface="Calibri" panose="020F0502020204030204" pitchFamily="34" charset="0"/>
              </a:rPr>
              <a:t>In February 2002, SKZ’s 1</a:t>
            </a:r>
            <a:r>
              <a:rPr lang="en-US" sz="2000" baseline="30000" dirty="0">
                <a:solidFill>
                  <a:schemeClr val="bg1"/>
                </a:solidFill>
                <a:latin typeface="Calibri" panose="020F0502020204030204" pitchFamily="34" charset="0"/>
              </a:rPr>
              <a:t>st</a:t>
            </a:r>
            <a:r>
              <a:rPr lang="en-US" sz="2000" dirty="0">
                <a:solidFill>
                  <a:schemeClr val="bg1"/>
                </a:solidFill>
                <a:latin typeface="Calibri" panose="020F0502020204030204" pitchFamily="34" charset="0"/>
              </a:rPr>
              <a:t> Fundraiser was a family and friends </a:t>
            </a:r>
            <a:r>
              <a:rPr lang="en-US" sz="2000">
                <a:solidFill>
                  <a:schemeClr val="bg1"/>
                </a:solidFill>
                <a:latin typeface="Calibri" panose="020F0502020204030204" pitchFamily="34" charset="0"/>
              </a:rPr>
              <a:t>bowling at Gil Hodges Bowling Alley.</a:t>
            </a:r>
            <a:endParaRPr lang="en-US" sz="2000" dirty="0">
              <a:solidFill>
                <a:schemeClr val="bg1"/>
              </a:solidFill>
              <a:latin typeface="Calibri" panose="020F0502020204030204" pitchFamily="34" charset="0"/>
            </a:endParaRPr>
          </a:p>
          <a:p>
            <a:pPr>
              <a:buClr>
                <a:schemeClr val="bg1"/>
              </a:buClr>
            </a:pPr>
            <a:r>
              <a:rPr lang="en-US" sz="2000" dirty="0">
                <a:solidFill>
                  <a:schemeClr val="bg1"/>
                </a:solidFill>
                <a:latin typeface="Calibri" panose="020F0502020204030204" pitchFamily="34" charset="0"/>
              </a:rPr>
              <a:t>In 2004, the Fundraising </a:t>
            </a:r>
            <a:r>
              <a:rPr lang="en-US" sz="2000">
                <a:solidFill>
                  <a:schemeClr val="bg1"/>
                </a:solidFill>
                <a:latin typeface="Calibri" panose="020F0502020204030204" pitchFamily="34" charset="0"/>
              </a:rPr>
              <a:t>Committee recommended &amp; moved for 3 signature events </a:t>
            </a:r>
            <a:r>
              <a:rPr lang="en-US" sz="2000" dirty="0">
                <a:solidFill>
                  <a:schemeClr val="bg1"/>
                </a:solidFill>
                <a:latin typeface="Calibri" panose="020F0502020204030204" pitchFamily="34" charset="0"/>
              </a:rPr>
              <a:t>that became a part of the Chapter’s Modus Operandi</a:t>
            </a:r>
          </a:p>
          <a:p>
            <a:pPr lvl="1">
              <a:lnSpc>
                <a:spcPct val="100000"/>
              </a:lnSpc>
              <a:spcBef>
                <a:spcPts val="600"/>
              </a:spcBef>
              <a:buClr>
                <a:schemeClr val="bg1"/>
              </a:buClr>
            </a:pPr>
            <a:r>
              <a:rPr lang="en-US" sz="2000" dirty="0">
                <a:solidFill>
                  <a:schemeClr val="bg1"/>
                </a:solidFill>
                <a:latin typeface="Calibri" panose="020F0502020204030204" pitchFamily="34" charset="0"/>
              </a:rPr>
              <a:t>The Family </a:t>
            </a:r>
            <a:r>
              <a:rPr lang="en-US" sz="2000">
                <a:solidFill>
                  <a:schemeClr val="bg1"/>
                </a:solidFill>
                <a:latin typeface="Calibri" panose="020F0502020204030204" pitchFamily="34" charset="0"/>
              </a:rPr>
              <a:t>and Friends Bowling </a:t>
            </a:r>
            <a:r>
              <a:rPr lang="en-US" sz="2000" dirty="0">
                <a:solidFill>
                  <a:schemeClr val="bg1"/>
                </a:solidFill>
                <a:latin typeface="Calibri" panose="020F0502020204030204" pitchFamily="34" charset="0"/>
              </a:rPr>
              <a:t>Party</a:t>
            </a:r>
          </a:p>
          <a:p>
            <a:pPr lvl="1">
              <a:lnSpc>
                <a:spcPct val="100000"/>
              </a:lnSpc>
              <a:spcBef>
                <a:spcPts val="600"/>
              </a:spcBef>
              <a:buClr>
                <a:schemeClr val="bg1"/>
              </a:buClr>
            </a:pPr>
            <a:r>
              <a:rPr lang="en-US" sz="2000" dirty="0">
                <a:solidFill>
                  <a:schemeClr val="bg1"/>
                </a:solidFill>
                <a:latin typeface="Calibri" panose="020F0502020204030204" pitchFamily="34" charset="0"/>
              </a:rPr>
              <a:t>Barnes &amp; Noble gift wrapping</a:t>
            </a:r>
          </a:p>
          <a:p>
            <a:pPr lvl="1">
              <a:lnSpc>
                <a:spcPct val="100000"/>
              </a:lnSpc>
              <a:spcBef>
                <a:spcPts val="600"/>
              </a:spcBef>
              <a:buClr>
                <a:schemeClr val="bg1"/>
              </a:buClr>
            </a:pPr>
            <a:r>
              <a:rPr lang="en-US" sz="2000" dirty="0">
                <a:solidFill>
                  <a:schemeClr val="bg1"/>
                </a:solidFill>
                <a:latin typeface="Calibri" panose="020F0502020204030204" pitchFamily="34" charset="0"/>
              </a:rPr>
              <a:t>Atlantic City bus ride</a:t>
            </a:r>
          </a:p>
          <a:p>
            <a:pPr>
              <a:lnSpc>
                <a:spcPct val="100000"/>
              </a:lnSpc>
              <a:spcBef>
                <a:spcPts val="1200"/>
              </a:spcBef>
              <a:buClr>
                <a:schemeClr val="bg1"/>
              </a:buClr>
            </a:pPr>
            <a:r>
              <a:rPr lang="en-US" sz="2000">
                <a:solidFill>
                  <a:schemeClr val="bg1"/>
                </a:solidFill>
                <a:latin typeface="Calibri" panose="020F0502020204030204" pitchFamily="34" charset="0"/>
              </a:rPr>
              <a:t>In 2015 &amp; 2017, </a:t>
            </a:r>
            <a:r>
              <a:rPr lang="en-US" sz="2000" dirty="0">
                <a:solidFill>
                  <a:schemeClr val="bg1"/>
                </a:solidFill>
                <a:latin typeface="Calibri" panose="020F0502020204030204" pitchFamily="34" charset="0"/>
              </a:rPr>
              <a:t>SKZ held two fundraisers that we hope will become two of our new signature events</a:t>
            </a:r>
          </a:p>
          <a:p>
            <a:pPr lvl="1">
              <a:lnSpc>
                <a:spcPct val="100000"/>
              </a:lnSpc>
              <a:spcBef>
                <a:spcPts val="600"/>
              </a:spcBef>
              <a:buClr>
                <a:schemeClr val="bg1"/>
              </a:buClr>
            </a:pPr>
            <a:r>
              <a:rPr lang="en-US" sz="2000">
                <a:solidFill>
                  <a:schemeClr val="bg1"/>
                </a:solidFill>
                <a:latin typeface="Calibri" panose="020F0502020204030204" pitchFamily="34" charset="0"/>
              </a:rPr>
              <a:t>Casino Royale</a:t>
            </a:r>
          </a:p>
          <a:p>
            <a:pPr lvl="1">
              <a:lnSpc>
                <a:spcPct val="100000"/>
              </a:lnSpc>
              <a:spcBef>
                <a:spcPts val="600"/>
              </a:spcBef>
              <a:buClr>
                <a:schemeClr val="bg1"/>
              </a:buClr>
            </a:pPr>
            <a:r>
              <a:rPr lang="en-US" sz="2000">
                <a:solidFill>
                  <a:schemeClr val="bg1"/>
                </a:solidFill>
                <a:latin typeface="Calibri" panose="020F0502020204030204" pitchFamily="34" charset="0"/>
              </a:rPr>
              <a:t>Spades Tournament</a:t>
            </a: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6700" y="4288290"/>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33400" y="6324601"/>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Tree>
    <p:extLst>
      <p:ext uri="{BB962C8B-B14F-4D97-AF65-F5344CB8AC3E}">
        <p14:creationId xmlns:p14="http://schemas.microsoft.com/office/powerpoint/2010/main" val="213908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385454" y="533399"/>
            <a:ext cx="7377546" cy="685801"/>
          </a:xfrm>
        </p:spPr>
        <p:txBody>
          <a:bodyPr>
            <a:scene3d>
              <a:camera prst="orthographicFront"/>
              <a:lightRig rig="soft" dir="t">
                <a:rot lat="0" lon="0" rev="10800000"/>
              </a:lightRig>
            </a:scene3d>
            <a:sp3d>
              <a:bevelT w="27940" h="12700"/>
              <a:contourClr>
                <a:srgbClr val="DDDDDD"/>
              </a:contourClr>
            </a:sp3d>
          </a:bodyPr>
          <a:lstStyle/>
          <a:p>
            <a:r>
              <a:rPr lang="en-US" sz="2400" b="1">
                <a:solidFill>
                  <a:schemeClr val="bg1"/>
                </a:solidFill>
                <a:effectLst/>
                <a:latin typeface="Calibri" panose="020F0502020204030204" pitchFamily="34" charset="0"/>
              </a:rPr>
              <a:t>Additional Chapter Community Service </a:t>
            </a:r>
            <a:r>
              <a:rPr lang="en-US" sz="2400" b="1" dirty="0">
                <a:solidFill>
                  <a:schemeClr val="bg1"/>
                </a:solidFill>
                <a:effectLst/>
                <a:latin typeface="Calibri" panose="020F0502020204030204" pitchFamily="34" charset="0"/>
              </a:rPr>
              <a:t>Accomplishments </a:t>
            </a:r>
            <a:endParaRPr lang="en-US" sz="24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414552" y="1309256"/>
            <a:ext cx="7924800" cy="4532450"/>
          </a:xfrm>
        </p:spPr>
        <p:txBody>
          <a:bodyPr/>
          <a:lstStyle/>
          <a:p>
            <a:pPr>
              <a:buClr>
                <a:schemeClr val="bg1"/>
              </a:buClr>
            </a:pPr>
            <a:r>
              <a:rPr lang="en-US" sz="2000" dirty="0">
                <a:solidFill>
                  <a:schemeClr val="bg1"/>
                </a:solidFill>
                <a:latin typeface="Calibri" panose="020F0502020204030204" pitchFamily="34" charset="0"/>
              </a:rPr>
              <a:t>New York </a:t>
            </a:r>
            <a:r>
              <a:rPr lang="en-US" sz="2000">
                <a:solidFill>
                  <a:schemeClr val="bg1"/>
                </a:solidFill>
                <a:latin typeface="Calibri" panose="020F0502020204030204" pitchFamily="34" charset="0"/>
              </a:rPr>
              <a:t>Care's Day at a local Elementry School</a:t>
            </a:r>
            <a:endParaRPr lang="en-US" sz="2000" dirty="0">
              <a:solidFill>
                <a:schemeClr val="bg1"/>
              </a:solidFill>
              <a:latin typeface="Calibri" panose="020F0502020204030204" pitchFamily="34" charset="0"/>
            </a:endParaRPr>
          </a:p>
          <a:p>
            <a:pPr>
              <a:buClr>
                <a:schemeClr val="bg1"/>
              </a:buClr>
            </a:pPr>
            <a:r>
              <a:rPr lang="en-US" sz="2000" dirty="0">
                <a:solidFill>
                  <a:schemeClr val="bg1"/>
                </a:solidFill>
                <a:latin typeface="Calibri" panose="020F0502020204030204" pitchFamily="34" charset="0"/>
              </a:rPr>
              <a:t>American Diabetes Walk</a:t>
            </a:r>
          </a:p>
          <a:p>
            <a:pPr>
              <a:buClr>
                <a:schemeClr val="bg1"/>
              </a:buClr>
            </a:pPr>
            <a:r>
              <a:rPr lang="en-US" sz="2000" dirty="0">
                <a:solidFill>
                  <a:schemeClr val="bg1"/>
                </a:solidFill>
                <a:latin typeface="Calibri" panose="020F0502020204030204" pitchFamily="34" charset="0"/>
              </a:rPr>
              <a:t>Donated Canned/Dry Food to benefit the sick and shut-in during the Thanksgiving holidays in conjunction with Westminster Bethany Presbyterian Church</a:t>
            </a:r>
          </a:p>
          <a:p>
            <a:pPr>
              <a:buClr>
                <a:schemeClr val="bg1"/>
              </a:buClr>
            </a:pPr>
            <a:r>
              <a:rPr lang="en-US" sz="2000" dirty="0">
                <a:solidFill>
                  <a:schemeClr val="bg1"/>
                </a:solidFill>
                <a:latin typeface="Calibri" panose="020F0502020204030204" pitchFamily="34" charset="0"/>
              </a:rPr>
              <a:t>Clothing Drive to benefit The Open Door Church of God in Christ </a:t>
            </a:r>
            <a:r>
              <a:rPr lang="en-US" sz="2000">
                <a:solidFill>
                  <a:schemeClr val="bg1"/>
                </a:solidFill>
                <a:latin typeface="Calibri" panose="020F0502020204030204" pitchFamily="34" charset="0"/>
              </a:rPr>
              <a:t>in Bedford-Stuyvesant</a:t>
            </a:r>
            <a:endParaRPr lang="en-US" sz="2000" dirty="0">
              <a:solidFill>
                <a:schemeClr val="bg1"/>
              </a:solidFill>
              <a:latin typeface="Calibri" panose="020F0502020204030204" pitchFamily="34" charset="0"/>
            </a:endParaRPr>
          </a:p>
          <a:p>
            <a:pPr>
              <a:buClr>
                <a:schemeClr val="bg1"/>
              </a:buClr>
            </a:pPr>
            <a:r>
              <a:rPr lang="en-US" sz="2000" dirty="0">
                <a:solidFill>
                  <a:schemeClr val="bg1"/>
                </a:solidFill>
                <a:latin typeface="Calibri" panose="020F0502020204030204" pitchFamily="34" charset="0"/>
              </a:rPr>
              <a:t>Feed the Homeless on Thanksgiving Day</a:t>
            </a:r>
          </a:p>
          <a:p>
            <a:pPr>
              <a:buClr>
                <a:schemeClr val="bg1"/>
              </a:buClr>
            </a:pPr>
            <a:r>
              <a:rPr lang="en-US" sz="2000" dirty="0">
                <a:solidFill>
                  <a:schemeClr val="bg1"/>
                </a:solidFill>
                <a:latin typeface="Calibri" panose="020F0502020204030204" pitchFamily="34" charset="0"/>
              </a:rPr>
              <a:t>Christmas Toy Drive to </a:t>
            </a:r>
            <a:r>
              <a:rPr lang="en-US" sz="2000">
                <a:solidFill>
                  <a:schemeClr val="bg1"/>
                </a:solidFill>
                <a:latin typeface="Calibri" panose="020F0502020204030204" pitchFamily="34" charset="0"/>
              </a:rPr>
              <a:t>benefit NY </a:t>
            </a:r>
            <a:r>
              <a:rPr lang="en-US" sz="2000" dirty="0">
                <a:solidFill>
                  <a:schemeClr val="bg1"/>
                </a:solidFill>
                <a:latin typeface="Calibri" panose="020F0502020204030204" pitchFamily="34" charset="0"/>
              </a:rPr>
              <a:t>Foundling Hospital for the Deaf</a:t>
            </a:r>
          </a:p>
          <a:p>
            <a:pPr>
              <a:buClr>
                <a:schemeClr val="bg1"/>
              </a:buClr>
            </a:pPr>
            <a:r>
              <a:rPr lang="en-US" sz="2000" dirty="0">
                <a:solidFill>
                  <a:schemeClr val="bg1"/>
                </a:solidFill>
                <a:latin typeface="Calibri" panose="020F0502020204030204" pitchFamily="34" charset="0"/>
              </a:rPr>
              <a:t>New York Cares' Coat Drive during the </a:t>
            </a:r>
            <a:r>
              <a:rPr lang="en-US" sz="2000">
                <a:solidFill>
                  <a:schemeClr val="bg1"/>
                </a:solidFill>
                <a:latin typeface="Calibri" panose="020F0502020204030204" pitchFamily="34" charset="0"/>
              </a:rPr>
              <a:t>month of December</a:t>
            </a:r>
          </a:p>
          <a:p>
            <a:pPr>
              <a:buClr>
                <a:schemeClr val="bg1"/>
              </a:buClr>
            </a:pPr>
            <a:r>
              <a:rPr lang="en-US" sz="2000">
                <a:solidFill>
                  <a:schemeClr val="bg1"/>
                </a:solidFill>
                <a:latin typeface="Calibri" panose="020F0502020204030204" pitchFamily="34" charset="0"/>
              </a:rPr>
              <a:t>Shoe Drive to Jamaica</a:t>
            </a:r>
          </a:p>
          <a:p>
            <a:pPr>
              <a:buClr>
                <a:schemeClr val="bg1"/>
              </a:buClr>
            </a:pPr>
            <a:r>
              <a:rPr lang="en-US" sz="2000">
                <a:solidFill>
                  <a:schemeClr val="bg1"/>
                </a:solidFill>
                <a:latin typeface="Calibri" panose="020F0502020204030204" pitchFamily="34" charset="0"/>
              </a:rPr>
              <a:t>2012, 1</a:t>
            </a:r>
            <a:r>
              <a:rPr lang="en-US" sz="2000" baseline="30000">
                <a:solidFill>
                  <a:schemeClr val="bg1"/>
                </a:solidFill>
                <a:latin typeface="Calibri" panose="020F0502020204030204" pitchFamily="34" charset="0"/>
              </a:rPr>
              <a:t>st</a:t>
            </a:r>
            <a:r>
              <a:rPr lang="en-US" sz="2000">
                <a:solidFill>
                  <a:schemeClr val="bg1"/>
                </a:solidFill>
                <a:latin typeface="Calibri" panose="020F0502020204030204" pitchFamily="34" charset="0"/>
              </a:rPr>
              <a:t> SKZ Executive Board Choice awardee: Mychell Edwards</a:t>
            </a: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8475" y="4712641"/>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47700" y="6243934"/>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Tree>
    <p:extLst>
      <p:ext uri="{BB962C8B-B14F-4D97-AF65-F5344CB8AC3E}">
        <p14:creationId xmlns:p14="http://schemas.microsoft.com/office/powerpoint/2010/main" val="4089792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850900" y="101897"/>
            <a:ext cx="8077200" cy="685801"/>
          </a:xfrm>
        </p:spPr>
        <p:txBody>
          <a:bodyPr>
            <a:scene3d>
              <a:camera prst="orthographicFront"/>
              <a:lightRig rig="soft" dir="t">
                <a:rot lat="0" lon="0" rev="10800000"/>
              </a:lightRig>
            </a:scene3d>
            <a:sp3d>
              <a:bevelT w="27940" h="12700"/>
              <a:contourClr>
                <a:srgbClr val="DDDDDD"/>
              </a:contourClr>
            </a:sp3d>
          </a:bodyPr>
          <a:lstStyle/>
          <a:p>
            <a:r>
              <a:rPr lang="en-US" sz="2400" b="1" dirty="0" err="1">
                <a:solidFill>
                  <a:schemeClr val="bg1"/>
                </a:solidFill>
                <a:effectLst/>
                <a:latin typeface="Calibri" panose="020F0502020204030204" pitchFamily="34" charset="0"/>
              </a:rPr>
              <a:t>Archonette</a:t>
            </a:r>
            <a:r>
              <a:rPr lang="en-US" sz="2400" b="1" dirty="0">
                <a:solidFill>
                  <a:schemeClr val="bg1"/>
                </a:solidFill>
                <a:effectLst/>
                <a:latin typeface="Calibri" panose="020F0502020204030204" pitchFamily="34" charset="0"/>
              </a:rPr>
              <a:t> Club</a:t>
            </a:r>
          </a:p>
        </p:txBody>
      </p:sp>
      <p:sp>
        <p:nvSpPr>
          <p:cNvPr id="8" name="Content Placeholder 7"/>
          <p:cNvSpPr>
            <a:spLocks noGrp="1"/>
          </p:cNvSpPr>
          <p:nvPr>
            <p:ph idx="1"/>
          </p:nvPr>
        </p:nvSpPr>
        <p:spPr>
          <a:xfrm>
            <a:off x="463716" y="1048068"/>
            <a:ext cx="8077200" cy="4532450"/>
          </a:xfrm>
        </p:spPr>
        <p:txBody>
          <a:bodyPr/>
          <a:lstStyle/>
          <a:p>
            <a:pPr>
              <a:buClr>
                <a:schemeClr val="bg1"/>
              </a:buClr>
            </a:pPr>
            <a:r>
              <a:rPr lang="en-US" sz="2000">
                <a:solidFill>
                  <a:schemeClr val="bg1"/>
                </a:solidFill>
                <a:latin typeface="Calibri" panose="020F0502020204030204" pitchFamily="34" charset="0"/>
              </a:rPr>
              <a:t>On September 16</a:t>
            </a:r>
            <a:r>
              <a:rPr lang="en-US" sz="2000" baseline="30000">
                <a:solidFill>
                  <a:schemeClr val="bg1"/>
                </a:solidFill>
                <a:latin typeface="Calibri" panose="020F0502020204030204" pitchFamily="34" charset="0"/>
              </a:rPr>
              <a:t>th</a:t>
            </a:r>
            <a:r>
              <a:rPr lang="en-US" sz="2000">
                <a:solidFill>
                  <a:schemeClr val="bg1"/>
                </a:solidFill>
                <a:latin typeface="Calibri" panose="020F0502020204030204" pitchFamily="34" charset="0"/>
              </a:rPr>
              <a:t>, 2006</a:t>
            </a:r>
            <a:r>
              <a:rPr lang="en-US" sz="2000" dirty="0">
                <a:solidFill>
                  <a:schemeClr val="bg1"/>
                </a:solidFill>
                <a:latin typeface="Calibri" panose="020F0502020204030204" pitchFamily="34" charset="0"/>
              </a:rPr>
              <a:t>, the Chapter welcomed a new addition to its Youth Auxiliary branch: The </a:t>
            </a:r>
            <a:r>
              <a:rPr lang="en-US" sz="2000" dirty="0" err="1">
                <a:solidFill>
                  <a:schemeClr val="bg1"/>
                </a:solidFill>
                <a:latin typeface="Calibri" panose="020F0502020204030204" pitchFamily="34" charset="0"/>
              </a:rPr>
              <a:t>Archonette</a:t>
            </a:r>
            <a:r>
              <a:rPr lang="en-US" sz="2000" dirty="0">
                <a:solidFill>
                  <a:schemeClr val="bg1"/>
                </a:solidFill>
                <a:latin typeface="Calibri" panose="020F0502020204030204" pitchFamily="34" charset="0"/>
              </a:rPr>
              <a:t> Club</a:t>
            </a:r>
            <a:r>
              <a:rPr lang="en-US" sz="2000">
                <a:solidFill>
                  <a:schemeClr val="bg1"/>
                </a:solidFill>
                <a:latin typeface="Calibri" panose="020F0502020204030204" pitchFamily="34" charset="0"/>
              </a:rPr>
              <a:t>. </a:t>
            </a:r>
          </a:p>
          <a:p>
            <a:pPr>
              <a:buClr>
                <a:schemeClr val="bg1"/>
              </a:buClr>
            </a:pPr>
            <a:r>
              <a:rPr lang="en-US" sz="2000">
                <a:solidFill>
                  <a:schemeClr val="bg1"/>
                </a:solidFill>
                <a:latin typeface="Calibri" panose="020F0502020204030204" pitchFamily="34" charset="0"/>
              </a:rPr>
              <a:t>The 1</a:t>
            </a:r>
            <a:r>
              <a:rPr lang="en-US" sz="2000" baseline="30000">
                <a:solidFill>
                  <a:schemeClr val="bg1"/>
                </a:solidFill>
                <a:latin typeface="Calibri" panose="020F0502020204030204" pitchFamily="34" charset="0"/>
              </a:rPr>
              <a:t>st</a:t>
            </a:r>
            <a:r>
              <a:rPr lang="en-US" sz="2000">
                <a:solidFill>
                  <a:schemeClr val="bg1"/>
                </a:solidFill>
                <a:latin typeface="Calibri" panose="020F0502020204030204" pitchFamily="34" charset="0"/>
              </a:rPr>
              <a:t> advidors were Sorors Karen Gooden &amp; Jill Dingle</a:t>
            </a:r>
            <a:endParaRPr lang="en-US" sz="2000" dirty="0">
              <a:solidFill>
                <a:schemeClr val="bg1"/>
              </a:solidFill>
              <a:latin typeface="Calibri" panose="020F0502020204030204" pitchFamily="34" charset="0"/>
            </a:endParaRPr>
          </a:p>
          <a:p>
            <a:pPr>
              <a:buClr>
                <a:schemeClr val="bg1"/>
              </a:buClr>
            </a:pPr>
            <a:r>
              <a:rPr lang="en-US" sz="2000" b="1" dirty="0">
                <a:solidFill>
                  <a:schemeClr val="bg1"/>
                </a:solidFill>
                <a:latin typeface="Calibri" panose="020F0502020204030204" pitchFamily="34" charset="0"/>
              </a:rPr>
              <a:t>The charter members included </a:t>
            </a:r>
            <a:r>
              <a:rPr lang="en-US" sz="2000" b="1">
                <a:solidFill>
                  <a:schemeClr val="bg1"/>
                </a:solidFill>
                <a:latin typeface="Calibri" panose="020F0502020204030204" pitchFamily="34" charset="0"/>
              </a:rPr>
              <a:t>5 former charter </a:t>
            </a:r>
            <a:r>
              <a:rPr lang="en-US" sz="2000" b="1" dirty="0" err="1">
                <a:solidFill>
                  <a:schemeClr val="bg1"/>
                </a:solidFill>
                <a:latin typeface="Calibri" panose="020F0502020204030204" pitchFamily="34" charset="0"/>
              </a:rPr>
              <a:t>Amicette</a:t>
            </a:r>
            <a:r>
              <a:rPr lang="en-US" sz="2000" b="1" dirty="0">
                <a:solidFill>
                  <a:schemeClr val="bg1"/>
                </a:solidFill>
                <a:latin typeface="Calibri" panose="020F0502020204030204" pitchFamily="34" charset="0"/>
              </a:rPr>
              <a:t> Club members: Ashley London, </a:t>
            </a:r>
            <a:r>
              <a:rPr lang="en-US" sz="2000" b="1" dirty="0" err="1">
                <a:solidFill>
                  <a:schemeClr val="bg1"/>
                </a:solidFill>
                <a:latin typeface="Calibri" panose="020F0502020204030204" pitchFamily="34" charset="0"/>
              </a:rPr>
              <a:t>Elexus</a:t>
            </a:r>
            <a:r>
              <a:rPr lang="en-US" sz="2000" b="1" dirty="0">
                <a:solidFill>
                  <a:schemeClr val="bg1"/>
                </a:solidFill>
                <a:latin typeface="Calibri" panose="020F0502020204030204" pitchFamily="34" charset="0"/>
              </a:rPr>
              <a:t> Knox, </a:t>
            </a:r>
            <a:r>
              <a:rPr lang="en-US" sz="2000" b="1" dirty="0" err="1">
                <a:solidFill>
                  <a:schemeClr val="bg1"/>
                </a:solidFill>
                <a:latin typeface="Calibri" panose="020F0502020204030204" pitchFamily="34" charset="0"/>
              </a:rPr>
              <a:t>Seleah</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Sheares</a:t>
            </a:r>
            <a:r>
              <a:rPr lang="en-US" sz="2000" b="1" dirty="0">
                <a:solidFill>
                  <a:schemeClr val="bg1"/>
                </a:solidFill>
                <a:latin typeface="Calibri" panose="020F0502020204030204" pitchFamily="34" charset="0"/>
              </a:rPr>
              <a:t>, Valencia Springer and </a:t>
            </a:r>
            <a:r>
              <a:rPr lang="en-US" sz="2000" b="1" dirty="0" err="1">
                <a:solidFill>
                  <a:schemeClr val="bg1"/>
                </a:solidFill>
                <a:latin typeface="Calibri" panose="020F0502020204030204" pitchFamily="34" charset="0"/>
              </a:rPr>
              <a:t>Sherise</a:t>
            </a:r>
            <a:r>
              <a:rPr lang="en-US" sz="2000" b="1" dirty="0">
                <a:solidFill>
                  <a:schemeClr val="bg1"/>
                </a:solidFill>
                <a:latin typeface="Calibri" panose="020F0502020204030204" pitchFamily="34" charset="0"/>
              </a:rPr>
              <a:t> Clark.</a:t>
            </a:r>
          </a:p>
          <a:p>
            <a:pPr>
              <a:buClr>
                <a:schemeClr val="bg1"/>
              </a:buClr>
            </a:pPr>
            <a:r>
              <a:rPr lang="en-US" sz="2000" dirty="0">
                <a:solidFill>
                  <a:schemeClr val="bg1"/>
                </a:solidFill>
                <a:latin typeface="Calibri" panose="020F0502020204030204" pitchFamily="34" charset="0"/>
              </a:rPr>
              <a:t>The club was extended whereby the former </a:t>
            </a:r>
            <a:r>
              <a:rPr lang="en-US" sz="2000" dirty="0" err="1">
                <a:solidFill>
                  <a:schemeClr val="bg1"/>
                </a:solidFill>
                <a:latin typeface="Calibri" panose="020F0502020204030204" pitchFamily="34" charset="0"/>
              </a:rPr>
              <a:t>Amicettes</a:t>
            </a:r>
            <a:r>
              <a:rPr lang="en-US" sz="2000" dirty="0">
                <a:solidFill>
                  <a:schemeClr val="bg1"/>
                </a:solidFill>
                <a:latin typeface="Calibri" panose="020F0502020204030204" pitchFamily="34" charset="0"/>
              </a:rPr>
              <a:t> invited young ladies who shared their interest in the goals and ideals of scholarship, sisterly love and community service to join their club.</a:t>
            </a:r>
          </a:p>
          <a:p>
            <a:pPr>
              <a:buClr>
                <a:schemeClr val="bg1"/>
              </a:buClr>
            </a:pPr>
            <a:r>
              <a:rPr lang="en-US" sz="2000" b="1" dirty="0">
                <a:solidFill>
                  <a:schemeClr val="bg1"/>
                </a:solidFill>
                <a:latin typeface="Calibri" panose="020F0502020204030204" pitchFamily="34" charset="0"/>
              </a:rPr>
              <a:t>These additional five members were: </a:t>
            </a:r>
            <a:r>
              <a:rPr lang="en-US" sz="2000" b="1" dirty="0" err="1">
                <a:solidFill>
                  <a:schemeClr val="bg1"/>
                </a:solidFill>
                <a:latin typeface="Calibri" panose="020F0502020204030204" pitchFamily="34" charset="0"/>
              </a:rPr>
              <a:t>Ashlei</a:t>
            </a:r>
            <a:r>
              <a:rPr lang="en-US" sz="2000" b="1" dirty="0">
                <a:solidFill>
                  <a:schemeClr val="bg1"/>
                </a:solidFill>
                <a:latin typeface="Calibri" panose="020F0502020204030204" pitchFamily="34" charset="0"/>
              </a:rPr>
              <a:t> Alexander, Kai Greene, </a:t>
            </a:r>
            <a:r>
              <a:rPr lang="en-US" sz="2000" b="1" dirty="0" err="1">
                <a:solidFill>
                  <a:schemeClr val="bg1"/>
                </a:solidFill>
                <a:latin typeface="Calibri" panose="020F0502020204030204" pitchFamily="34" charset="0"/>
              </a:rPr>
              <a:t>Akilah</a:t>
            </a:r>
            <a:r>
              <a:rPr lang="en-US" sz="2000" b="1" dirty="0">
                <a:solidFill>
                  <a:schemeClr val="bg1"/>
                </a:solidFill>
                <a:latin typeface="Calibri" panose="020F0502020204030204" pitchFamily="34" charset="0"/>
              </a:rPr>
              <a:t> Holder, Diamond </a:t>
            </a:r>
            <a:r>
              <a:rPr lang="en-US" sz="2000" b="1" dirty="0" err="1">
                <a:solidFill>
                  <a:schemeClr val="bg1"/>
                </a:solidFill>
                <a:latin typeface="Calibri" panose="020F0502020204030204" pitchFamily="34" charset="0"/>
              </a:rPr>
              <a:t>Mazelin</a:t>
            </a:r>
            <a:r>
              <a:rPr lang="en-US" sz="2000" b="1" dirty="0">
                <a:solidFill>
                  <a:schemeClr val="bg1"/>
                </a:solidFill>
                <a:latin typeface="Calibri" panose="020F0502020204030204" pitchFamily="34" charset="0"/>
              </a:rPr>
              <a:t>, and </a:t>
            </a:r>
            <a:r>
              <a:rPr lang="en-US" sz="2000" b="1" err="1">
                <a:solidFill>
                  <a:schemeClr val="bg1"/>
                </a:solidFill>
                <a:latin typeface="Calibri" panose="020F0502020204030204" pitchFamily="34" charset="0"/>
              </a:rPr>
              <a:t>Nitya</a:t>
            </a:r>
            <a:r>
              <a:rPr lang="en-US" sz="2000" b="1">
                <a:solidFill>
                  <a:schemeClr val="bg1"/>
                </a:solidFill>
                <a:latin typeface="Calibri" panose="020F0502020204030204" pitchFamily="34" charset="0"/>
              </a:rPr>
              <a:t> Walker.</a:t>
            </a:r>
          </a:p>
          <a:p>
            <a:pPr>
              <a:buClr>
                <a:schemeClr val="bg1"/>
              </a:buClr>
            </a:pPr>
            <a:r>
              <a:rPr lang="en-US" sz="2000">
                <a:solidFill>
                  <a:schemeClr val="bg1"/>
                </a:solidFill>
                <a:latin typeface="Calibri" panose="020F0502020204030204" pitchFamily="34" charset="0"/>
              </a:rPr>
              <a:t>Archonette scholarship was established in 2007.</a:t>
            </a:r>
          </a:p>
          <a:p>
            <a:pPr>
              <a:buClr>
                <a:schemeClr val="bg1"/>
              </a:buClr>
            </a:pPr>
            <a:r>
              <a:rPr lang="en-US" sz="2000">
                <a:solidFill>
                  <a:schemeClr val="bg1"/>
                </a:solidFill>
                <a:latin typeface="Calibri" panose="020F0502020204030204" pitchFamily="34" charset="0"/>
              </a:rPr>
              <a:t>Archonettes are no strangers to community service. Their 1</a:t>
            </a:r>
            <a:r>
              <a:rPr lang="en-US" sz="2000" baseline="30000">
                <a:solidFill>
                  <a:schemeClr val="bg1"/>
                </a:solidFill>
                <a:latin typeface="Calibri" panose="020F0502020204030204" pitchFamily="34" charset="0"/>
              </a:rPr>
              <a:t>st</a:t>
            </a:r>
            <a:r>
              <a:rPr lang="en-US" sz="2000">
                <a:solidFill>
                  <a:schemeClr val="bg1"/>
                </a:solidFill>
                <a:latin typeface="Calibri" panose="020F0502020204030204" pitchFamily="34" charset="0"/>
              </a:rPr>
              <a:t> year of service consisted with: breast cancer walk, God’s Love We Deliver, TOY Drive to SUNY Down State Hospital, Henry St. nursing home &amp; MOB </a:t>
            </a: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372" y="6995"/>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4699455"/>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78016" y="6341671"/>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Tree>
    <p:extLst>
      <p:ext uri="{BB962C8B-B14F-4D97-AF65-F5344CB8AC3E}">
        <p14:creationId xmlns:p14="http://schemas.microsoft.com/office/powerpoint/2010/main" val="1742135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842246" y="-22023"/>
            <a:ext cx="8077200" cy="685801"/>
          </a:xfrm>
        </p:spPr>
        <p:txBody>
          <a:bodyPr>
            <a:scene3d>
              <a:camera prst="orthographicFront"/>
              <a:lightRig rig="soft" dir="t">
                <a:rot lat="0" lon="0" rev="10800000"/>
              </a:lightRig>
            </a:scene3d>
            <a:sp3d>
              <a:bevelT w="27940" h="12700"/>
              <a:contourClr>
                <a:srgbClr val="DDDDDD"/>
              </a:contourClr>
            </a:sp3d>
          </a:bodyPr>
          <a:lstStyle/>
          <a:p>
            <a:r>
              <a:rPr lang="en-US" sz="2400" b="1" dirty="0" err="1">
                <a:solidFill>
                  <a:schemeClr val="bg1"/>
                </a:solidFill>
                <a:effectLst/>
                <a:latin typeface="Calibri" panose="020F0502020204030204" pitchFamily="34" charset="0"/>
              </a:rPr>
              <a:t>Pearlette</a:t>
            </a:r>
            <a:r>
              <a:rPr lang="en-US" sz="2400" b="1" dirty="0">
                <a:solidFill>
                  <a:schemeClr val="bg1"/>
                </a:solidFill>
                <a:effectLst/>
                <a:latin typeface="Calibri" panose="020F0502020204030204" pitchFamily="34" charset="0"/>
              </a:rPr>
              <a:t> Club</a:t>
            </a:r>
          </a:p>
        </p:txBody>
      </p:sp>
      <p:sp>
        <p:nvSpPr>
          <p:cNvPr id="8" name="Content Placeholder 7"/>
          <p:cNvSpPr>
            <a:spLocks noGrp="1"/>
          </p:cNvSpPr>
          <p:nvPr>
            <p:ph idx="1"/>
          </p:nvPr>
        </p:nvSpPr>
        <p:spPr>
          <a:xfrm>
            <a:off x="1449173" y="634137"/>
            <a:ext cx="7315200" cy="4761047"/>
          </a:xfrm>
        </p:spPr>
        <p:txBody>
          <a:bodyPr numCol="1"/>
          <a:lstStyle/>
          <a:p>
            <a:pPr>
              <a:buClr>
                <a:schemeClr val="bg1"/>
              </a:buClr>
            </a:pPr>
            <a:r>
              <a:rPr lang="en-US" sz="2000">
                <a:solidFill>
                  <a:schemeClr val="bg1"/>
                </a:solidFill>
                <a:latin typeface="Calibri" panose="020F0502020204030204" pitchFamily="34" charset="0"/>
              </a:rPr>
              <a:t>On September 18</a:t>
            </a:r>
            <a:r>
              <a:rPr lang="en-US" sz="2000" baseline="30000">
                <a:solidFill>
                  <a:schemeClr val="bg1"/>
                </a:solidFill>
                <a:latin typeface="Calibri" panose="020F0502020204030204" pitchFamily="34" charset="0"/>
              </a:rPr>
              <a:t>th</a:t>
            </a:r>
            <a:r>
              <a:rPr lang="en-US" sz="2000">
                <a:solidFill>
                  <a:schemeClr val="bg1"/>
                </a:solidFill>
                <a:latin typeface="Calibri" panose="020F0502020204030204" pitchFamily="34" charset="0"/>
              </a:rPr>
              <a:t>, 2010, SKZ Opened their arms to our Nationally youngest youth group.</a:t>
            </a:r>
          </a:p>
          <a:p>
            <a:pPr>
              <a:buClr>
                <a:schemeClr val="bg1"/>
              </a:buClr>
            </a:pPr>
            <a:r>
              <a:rPr lang="en-US" sz="2000">
                <a:solidFill>
                  <a:schemeClr val="bg1"/>
                </a:solidFill>
                <a:latin typeface="Calibri" panose="020F0502020204030204" pitchFamily="34" charset="0"/>
              </a:rPr>
              <a:t>The 1</a:t>
            </a:r>
            <a:r>
              <a:rPr lang="en-US" sz="2000" baseline="30000">
                <a:solidFill>
                  <a:schemeClr val="bg1"/>
                </a:solidFill>
                <a:latin typeface="Calibri" panose="020F0502020204030204" pitchFamily="34" charset="0"/>
              </a:rPr>
              <a:t>st</a:t>
            </a:r>
            <a:r>
              <a:rPr lang="en-US" sz="2000">
                <a:solidFill>
                  <a:schemeClr val="bg1"/>
                </a:solidFill>
                <a:latin typeface="Calibri" panose="020F0502020204030204" pitchFamily="34" charset="0"/>
              </a:rPr>
              <a:t> Pearlette advisors were Sorors Virna Springer and Grace Amao</a:t>
            </a:r>
          </a:p>
          <a:p>
            <a:pPr>
              <a:buClr>
                <a:schemeClr val="bg1"/>
              </a:buClr>
            </a:pPr>
            <a:r>
              <a:rPr lang="en-US" sz="2000">
                <a:solidFill>
                  <a:schemeClr val="bg1"/>
                </a:solidFill>
                <a:latin typeface="Calibri" panose="020F0502020204030204" pitchFamily="34" charset="0"/>
              </a:rPr>
              <a:t>Pearlettes immediately became actively engaged with community service and as to date continue to embrace service to others. 2017 Autism Speaks walk was introduced to the club CS’s.</a:t>
            </a:r>
            <a:endParaRPr lang="en-US" sz="2000" dirty="0">
              <a:solidFill>
                <a:schemeClr val="bg1"/>
              </a:solidFill>
              <a:latin typeface="Calibri" panose="020F0502020204030204" pitchFamily="34" charset="0"/>
            </a:endParaRPr>
          </a:p>
          <a:p>
            <a:pPr>
              <a:buClr>
                <a:schemeClr val="bg1"/>
              </a:buClr>
            </a:pPr>
            <a:r>
              <a:rPr lang="en-US" sz="2000" b="1" dirty="0">
                <a:solidFill>
                  <a:schemeClr val="bg1"/>
                </a:solidFill>
                <a:latin typeface="Calibri" panose="020F0502020204030204" pitchFamily="34" charset="0"/>
              </a:rPr>
              <a:t>There were 14 girls in the inaugural club:</a:t>
            </a:r>
            <a:endParaRPr lang="en-US" b="1" dirty="0"/>
          </a:p>
          <a:p>
            <a:endParaRPr lang="en-US" b="1" dirty="0"/>
          </a:p>
          <a:p>
            <a:endParaRPr lang="en-US" b="1"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08178"/>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842246" y="6223863"/>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and may not be reproduced without our expressed consent.  </a:t>
            </a:r>
          </a:p>
        </p:txBody>
      </p:sp>
      <p:graphicFrame>
        <p:nvGraphicFramePr>
          <p:cNvPr id="3" name="Table 2"/>
          <p:cNvGraphicFramePr>
            <a:graphicFrameLocks noGrp="1"/>
          </p:cNvGraphicFramePr>
          <p:nvPr>
            <p:extLst>
              <p:ext uri="{D42A27DB-BD31-4B8C-83A1-F6EECF244321}">
                <p14:modId xmlns:p14="http://schemas.microsoft.com/office/powerpoint/2010/main" val="1869879279"/>
              </p:ext>
            </p:extLst>
          </p:nvPr>
        </p:nvGraphicFramePr>
        <p:xfrm>
          <a:off x="2434221" y="3368243"/>
          <a:ext cx="4215964" cy="2683101"/>
        </p:xfrm>
        <a:graphic>
          <a:graphicData uri="http://schemas.openxmlformats.org/drawingml/2006/table">
            <a:tbl>
              <a:tblPr firstRow="1" bandRow="1"/>
              <a:tblGrid>
                <a:gridCol w="2158564">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tblGrid>
              <a:tr h="3783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a:solidFill>
                            <a:schemeClr val="bg1"/>
                          </a:solidFill>
                          <a:latin typeface="Calibri" panose="020F0502020204030204" pitchFamily="34" charset="0"/>
                        </a:rPr>
                        <a:t>Jasira</a:t>
                      </a:r>
                      <a:r>
                        <a:rPr lang="en-US" sz="1800" dirty="0">
                          <a:solidFill>
                            <a:schemeClr val="bg1"/>
                          </a:solidFill>
                          <a:latin typeface="Calibri" panose="020F0502020204030204" pitchFamily="34" charset="0"/>
                        </a:rPr>
                        <a:t> Brewster</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Amiya Jordan</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866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Kayla Bryant</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a:solidFill>
                            <a:schemeClr val="bg1"/>
                          </a:solidFill>
                          <a:latin typeface="Calibri" panose="020F0502020204030204" pitchFamily="34" charset="0"/>
                        </a:rPr>
                        <a:t>Shatia</a:t>
                      </a:r>
                      <a:r>
                        <a:rPr lang="en-US" sz="1800" dirty="0">
                          <a:solidFill>
                            <a:schemeClr val="bg1"/>
                          </a:solidFill>
                          <a:latin typeface="Calibri" panose="020F0502020204030204" pitchFamily="34" charset="0"/>
                        </a:rPr>
                        <a:t> McElroy</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83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Karis Campbell</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Madison Pascal</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83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Jada Grey </a:t>
                      </a:r>
                      <a:r>
                        <a:rPr lang="en-US" sz="1800" dirty="0" err="1">
                          <a:solidFill>
                            <a:schemeClr val="bg1"/>
                          </a:solidFill>
                          <a:latin typeface="Calibri" panose="020F0502020204030204" pitchFamily="34" charset="0"/>
                        </a:rPr>
                        <a:t>Duggins</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Leah Springer</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83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Tianna Gray</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a:solidFill>
                            <a:schemeClr val="bg1"/>
                          </a:solidFill>
                          <a:latin typeface="Calibri" panose="020F0502020204030204" pitchFamily="34" charset="0"/>
                        </a:rPr>
                        <a:t>Daziah</a:t>
                      </a:r>
                      <a:r>
                        <a:rPr lang="en-US" sz="1800" dirty="0">
                          <a:solidFill>
                            <a:schemeClr val="bg1"/>
                          </a:solidFill>
                          <a:latin typeface="Calibri" panose="020F0502020204030204" pitchFamily="34" charset="0"/>
                        </a:rPr>
                        <a:t> Rowe</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83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Kiara Henry</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err="1">
                          <a:solidFill>
                            <a:schemeClr val="bg1"/>
                          </a:solidFill>
                          <a:latin typeface="Calibri" panose="020F0502020204030204" pitchFamily="34" charset="0"/>
                        </a:rPr>
                        <a:t>Rihana</a:t>
                      </a:r>
                      <a:r>
                        <a:rPr lang="en-US" sz="1800" dirty="0">
                          <a:solidFill>
                            <a:schemeClr val="bg1"/>
                          </a:solidFill>
                          <a:latin typeface="Calibri" panose="020F0502020204030204" pitchFamily="34" charset="0"/>
                        </a:rPr>
                        <a:t> </a:t>
                      </a:r>
                      <a:r>
                        <a:rPr lang="en-US" sz="1800" dirty="0" err="1">
                          <a:solidFill>
                            <a:schemeClr val="bg1"/>
                          </a:solidFill>
                          <a:latin typeface="Calibri" panose="020F0502020204030204" pitchFamily="34" charset="0"/>
                        </a:rPr>
                        <a:t>Schulters</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3836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Jordan Jenkins</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1"/>
                          </a:solidFill>
                          <a:latin typeface="Calibri" panose="020F0502020204030204" pitchFamily="34" charset="0"/>
                        </a:rPr>
                        <a:t>Taylor Washington</a:t>
                      </a:r>
                      <a:endParaRPr lang="en-US" sz="1800" dirty="0"/>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33215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5800" y="331005"/>
            <a:ext cx="8077200"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Sigma Kappa Zeta Initiates</a:t>
            </a:r>
          </a:p>
        </p:txBody>
      </p:sp>
      <p:sp>
        <p:nvSpPr>
          <p:cNvPr id="8" name="Content Placeholder 7"/>
          <p:cNvSpPr>
            <a:spLocks noGrp="1"/>
          </p:cNvSpPr>
          <p:nvPr>
            <p:ph idx="1"/>
          </p:nvPr>
        </p:nvSpPr>
        <p:spPr>
          <a:xfrm>
            <a:off x="1233612" y="1016806"/>
            <a:ext cx="7315200" cy="4761047"/>
          </a:xfrm>
        </p:spPr>
        <p:txBody>
          <a:bodyPr/>
          <a:lstStyle/>
          <a:p>
            <a:pPr>
              <a:buClr>
                <a:schemeClr val="bg1"/>
              </a:buClr>
            </a:pPr>
            <a:r>
              <a:rPr lang="en-US" sz="1800" b="1" i="1">
                <a:solidFill>
                  <a:schemeClr val="bg1"/>
                </a:solidFill>
                <a:latin typeface="Calibri" panose="020F0502020204030204" pitchFamily="34" charset="0"/>
              </a:rPr>
              <a:t>Spring 2007.                                                     * Spring 2018</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a:solidFill>
                  <a:schemeClr val="bg1"/>
                </a:solidFill>
                <a:latin typeface="Calibri" panose="020F0502020204030204" pitchFamily="34" charset="0"/>
              </a:rPr>
              <a:t>Kendra Wilson                                                  Sharon Carter</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err="1">
                <a:solidFill>
                  <a:schemeClr val="bg1"/>
                </a:solidFill>
                <a:latin typeface="Calibri" panose="020F0502020204030204" pitchFamily="34" charset="0"/>
              </a:rPr>
              <a:t>De’Tisha</a:t>
            </a:r>
            <a:r>
              <a:rPr lang="en-US" sz="1800">
                <a:solidFill>
                  <a:schemeClr val="bg1"/>
                </a:solidFill>
                <a:latin typeface="Calibri" panose="020F0502020204030204" pitchFamily="34" charset="0"/>
              </a:rPr>
              <a:t> Grant                                                  Shakema Cyrus</a:t>
            </a:r>
          </a:p>
          <a:p>
            <a:pPr>
              <a:buClr>
                <a:schemeClr val="bg1"/>
              </a:buClr>
              <a:tabLst>
                <a:tab pos="461963" algn="l"/>
              </a:tabLst>
            </a:pPr>
            <a:r>
              <a:rPr lang="en-US" sz="1800">
                <a:solidFill>
                  <a:schemeClr val="bg1"/>
                </a:solidFill>
                <a:latin typeface="Calibri" panose="020F0502020204030204" pitchFamily="34" charset="0"/>
              </a:rPr>
              <a:t> </a:t>
            </a:r>
            <a:r>
              <a:rPr lang="en-US" sz="1800" b="1" i="1">
                <a:solidFill>
                  <a:schemeClr val="bg1"/>
                </a:solidFill>
                <a:latin typeface="Calibri" panose="020F0502020204030204" pitchFamily="34" charset="0"/>
              </a:rPr>
              <a:t>Spring 2008                                                        </a:t>
            </a:r>
            <a:r>
              <a:rPr lang="en-US" sz="1800">
                <a:solidFill>
                  <a:schemeClr val="bg1"/>
                </a:solidFill>
                <a:latin typeface="Calibri" panose="020F0502020204030204" pitchFamily="34" charset="0"/>
              </a:rPr>
              <a:t>Barbara DeLalu</a:t>
            </a:r>
            <a:r>
              <a:rPr lang="en-US" sz="1800" b="1" i="1">
                <a:solidFill>
                  <a:schemeClr val="bg1"/>
                </a:solidFill>
                <a:latin typeface="Calibri" panose="020F0502020204030204" pitchFamily="34" charset="0"/>
              </a:rPr>
              <a:t>                      </a:t>
            </a:r>
            <a:endParaRPr lang="en-US" sz="180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a:solidFill>
                  <a:schemeClr val="bg1"/>
                </a:solidFill>
                <a:latin typeface="Calibri" panose="020F0502020204030204" pitchFamily="34" charset="0"/>
              </a:rPr>
              <a:t>Grace Amao                                                       Jovana Gilkes                                            </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a:solidFill>
                  <a:schemeClr val="bg1"/>
                </a:solidFill>
                <a:latin typeface="Calibri" panose="020F0502020204030204" pitchFamily="34" charset="0"/>
              </a:rPr>
              <a:t>Simone Alleyne                                                 Monique Henry</a:t>
            </a:r>
            <a:endParaRPr lang="en-US" sz="1800" dirty="0">
              <a:solidFill>
                <a:schemeClr val="bg1"/>
              </a:solidFill>
              <a:latin typeface="Calibri" panose="020F0502020204030204" pitchFamily="34" charset="0"/>
            </a:endParaRPr>
          </a:p>
          <a:p>
            <a:pPr>
              <a:spcBef>
                <a:spcPts val="1200"/>
              </a:spcBef>
              <a:spcAft>
                <a:spcPts val="0"/>
              </a:spcAft>
              <a:buClr>
                <a:schemeClr val="bg1"/>
              </a:buClr>
              <a:tabLst>
                <a:tab pos="461963" algn="l"/>
              </a:tabLst>
            </a:pPr>
            <a:r>
              <a:rPr lang="en-US" sz="1800" b="1" i="1">
                <a:solidFill>
                  <a:schemeClr val="bg1"/>
                </a:solidFill>
                <a:latin typeface="Calibri" panose="020F0502020204030204" pitchFamily="34" charset="0"/>
              </a:rPr>
              <a:t>Spring 2012                                                          </a:t>
            </a:r>
            <a:r>
              <a:rPr lang="en-US" sz="1800">
                <a:solidFill>
                  <a:schemeClr val="bg1"/>
                </a:solidFill>
                <a:latin typeface="Calibri" panose="020F0502020204030204" pitchFamily="34" charset="0"/>
              </a:rPr>
              <a:t>Keisha Lewars</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err="1">
                <a:solidFill>
                  <a:schemeClr val="bg1"/>
                </a:solidFill>
                <a:latin typeface="Calibri" panose="020F0502020204030204" pitchFamily="34" charset="0"/>
              </a:rPr>
              <a:t>Medgine</a:t>
            </a:r>
            <a:r>
              <a:rPr lang="en-US" sz="1800">
                <a:solidFill>
                  <a:schemeClr val="bg1"/>
                </a:solidFill>
                <a:latin typeface="Calibri" panose="020F0502020204030204" pitchFamily="34" charset="0"/>
              </a:rPr>
              <a:t> Bernadotte                                        Ginette Peterson</a:t>
            </a:r>
            <a:endParaRPr lang="en-US" sz="1800" dirty="0">
              <a:solidFill>
                <a:schemeClr val="bg1"/>
              </a:solidFill>
              <a:latin typeface="Calibri" panose="020F0502020204030204" pitchFamily="34" charset="0"/>
            </a:endParaRPr>
          </a:p>
          <a:p>
            <a:pPr>
              <a:spcBef>
                <a:spcPts val="1200"/>
              </a:spcBef>
              <a:spcAft>
                <a:spcPts val="0"/>
              </a:spcAft>
              <a:buClr>
                <a:schemeClr val="bg1"/>
              </a:buClr>
              <a:tabLst>
                <a:tab pos="461963" algn="l"/>
              </a:tabLst>
            </a:pPr>
            <a:r>
              <a:rPr lang="en-US" sz="1800" b="1" i="1">
                <a:solidFill>
                  <a:schemeClr val="bg1"/>
                </a:solidFill>
                <a:latin typeface="Calibri" panose="020F0502020204030204" pitchFamily="34" charset="0"/>
              </a:rPr>
              <a:t>Spring 2016.                                                         </a:t>
            </a:r>
            <a:r>
              <a:rPr lang="en-US" sz="1800">
                <a:solidFill>
                  <a:schemeClr val="bg1"/>
                </a:solidFill>
                <a:latin typeface="Calibri" panose="020F0502020204030204" pitchFamily="34" charset="0"/>
              </a:rPr>
              <a:t>Trina Rivers</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err="1">
                <a:solidFill>
                  <a:schemeClr val="bg1"/>
                </a:solidFill>
                <a:latin typeface="Calibri" panose="020F0502020204030204" pitchFamily="34" charset="0"/>
              </a:rPr>
              <a:t>Shaquana</a:t>
            </a:r>
            <a:r>
              <a:rPr lang="en-US" sz="1800">
                <a:solidFill>
                  <a:schemeClr val="bg1"/>
                </a:solidFill>
                <a:latin typeface="Calibri" panose="020F0502020204030204" pitchFamily="34" charset="0"/>
              </a:rPr>
              <a:t> Montgomery-Humphrey.               Letrice Walker</a:t>
            </a:r>
            <a:endParaRPr lang="en-US" sz="1800" dirty="0">
              <a:solidFill>
                <a:schemeClr val="bg1"/>
              </a:solidFill>
              <a:latin typeface="Calibri" panose="020F0502020204030204" pitchFamily="34" charset="0"/>
            </a:endParaRPr>
          </a:p>
          <a:p>
            <a:pPr marL="0" indent="0">
              <a:buClr>
                <a:schemeClr val="bg1"/>
              </a:buClr>
              <a:buNone/>
              <a:tabLst>
                <a:tab pos="461963" algn="l"/>
              </a:tabLst>
            </a:pPr>
            <a:r>
              <a:rPr lang="en-US" sz="1800" dirty="0">
                <a:solidFill>
                  <a:schemeClr val="bg1"/>
                </a:solidFill>
                <a:latin typeface="Calibri" panose="020F0502020204030204" pitchFamily="34" charset="0"/>
              </a:rPr>
              <a:t>	</a:t>
            </a:r>
            <a:r>
              <a:rPr lang="en-US" sz="1800" dirty="0" err="1">
                <a:solidFill>
                  <a:schemeClr val="bg1"/>
                </a:solidFill>
                <a:latin typeface="Calibri" panose="020F0502020204030204" pitchFamily="34" charset="0"/>
              </a:rPr>
              <a:t>Mianna</a:t>
            </a:r>
            <a:r>
              <a:rPr lang="en-US" sz="1800" dirty="0">
                <a:solidFill>
                  <a:schemeClr val="bg1"/>
                </a:solidFill>
                <a:latin typeface="Calibri" panose="020F0502020204030204" pitchFamily="34" charset="0"/>
              </a:rPr>
              <a:t> </a:t>
            </a:r>
            <a:r>
              <a:rPr lang="en-US" sz="1800" dirty="0" err="1">
                <a:solidFill>
                  <a:schemeClr val="bg1"/>
                </a:solidFill>
                <a:latin typeface="Calibri" panose="020F0502020204030204" pitchFamily="34" charset="0"/>
              </a:rPr>
              <a:t>Questelles</a:t>
            </a:r>
            <a:r>
              <a:rPr lang="en-US" sz="1800" dirty="0">
                <a:solidFill>
                  <a:schemeClr val="bg1"/>
                </a:solidFill>
                <a:latin typeface="Calibri" panose="020F0502020204030204" pitchFamily="34" charset="0"/>
              </a:rPr>
              <a:t>	</a:t>
            </a:r>
          </a:p>
          <a:p>
            <a:pPr marL="0" indent="0">
              <a:buClr>
                <a:schemeClr val="bg1"/>
              </a:buClr>
              <a:buNone/>
              <a:tabLst>
                <a:tab pos="461963" algn="l"/>
              </a:tabLst>
            </a:pPr>
            <a:r>
              <a:rPr lang="en-US" sz="1800" dirty="0">
                <a:solidFill>
                  <a:schemeClr val="bg1"/>
                </a:solidFill>
                <a:latin typeface="Calibri" panose="020F0502020204030204" pitchFamily="34" charset="0"/>
              </a:rPr>
              <a:t>	Desiree Whitehead</a:t>
            </a:r>
          </a:p>
          <a:p>
            <a:pPr marL="0" indent="0">
              <a:buClr>
                <a:schemeClr val="bg1"/>
              </a:buClr>
              <a:buNone/>
              <a:tabLst>
                <a:tab pos="461963" algn="l"/>
              </a:tabLst>
            </a:pPr>
            <a:r>
              <a:rPr lang="en-US" sz="1800" dirty="0">
                <a:solidFill>
                  <a:schemeClr val="bg1"/>
                </a:solidFill>
                <a:latin typeface="Calibri" panose="020F0502020204030204" pitchFamily="34" charset="0"/>
              </a:rPr>
              <a:t>	Nadia Wright</a:t>
            </a:r>
            <a:endParaRPr lang="en-US" sz="20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18242"/>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85800" y="6070303"/>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2280489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6ECBB-4D0B-3C41-8757-5C6ED1DEC7EF}"/>
              </a:ext>
            </a:extLst>
          </p:cNvPr>
          <p:cNvSpPr>
            <a:spLocks noGrp="1"/>
          </p:cNvSpPr>
          <p:nvPr>
            <p:ph type="title"/>
          </p:nvPr>
        </p:nvSpPr>
        <p:spPr/>
        <p:txBody>
          <a:bodyPr/>
          <a:lstStyle/>
          <a:p>
            <a:r>
              <a:rPr lang="en-US">
                <a:solidFill>
                  <a:schemeClr val="tx1"/>
                </a:solidFill>
              </a:rPr>
              <a:t>EEFSS</a:t>
            </a:r>
          </a:p>
        </p:txBody>
      </p:sp>
      <p:sp>
        <p:nvSpPr>
          <p:cNvPr id="3" name="Content Placeholder 2">
            <a:extLst>
              <a:ext uri="{FF2B5EF4-FFF2-40B4-BE49-F238E27FC236}">
                <a16:creationId xmlns:a16="http://schemas.microsoft.com/office/drawing/2014/main" id="{25B12B74-01A6-D84A-8FC6-9CEC3FB7F936}"/>
              </a:ext>
            </a:extLst>
          </p:cNvPr>
          <p:cNvSpPr>
            <a:spLocks noGrp="1"/>
          </p:cNvSpPr>
          <p:nvPr>
            <p:ph idx="1"/>
          </p:nvPr>
        </p:nvSpPr>
        <p:spPr>
          <a:xfrm>
            <a:off x="379161" y="1518787"/>
            <a:ext cx="7772400" cy="6052764"/>
          </a:xfrm>
        </p:spPr>
        <p:txBody>
          <a:bodyPr/>
          <a:lstStyle/>
          <a:p>
            <a:r>
              <a:rPr lang="en-US" sz="2000"/>
              <a:t/>
            </a:r>
            <a:br>
              <a:rPr lang="en-US" sz="2000"/>
            </a:br>
            <a:r>
              <a:rPr lang="en-US" sz="2000" b="0" i="0">
                <a:effectLst/>
                <a:latin typeface="AktivGrotesk"/>
              </a:rPr>
              <a:t>The Extolling Excellence Foundation for Service and Scholarship, Inc.,(EEFSS), a philanthropic arm of Zeta Phi Beta Sorority, Inc., Sigma Kappa Zeta Chapter (Brooklyn, NY). The Foundation was established in 2008 to award scholarship grants to worthy young NYC women who are completing their senior year of high school or entering a four year accredited college or university. </a:t>
            </a:r>
            <a:r>
              <a:rPr lang="en-US" sz="2000"/>
              <a:t/>
            </a:r>
            <a:br>
              <a:rPr lang="en-US" sz="2000"/>
            </a:br>
            <a:r>
              <a:rPr lang="en-US" sz="2000"/>
              <a:t/>
            </a:r>
            <a:br>
              <a:rPr lang="en-US" sz="2000"/>
            </a:br>
            <a:r>
              <a:rPr lang="en-US" sz="2000" b="0" i="0">
                <a:effectLst/>
                <a:latin typeface="AktivGrotesk"/>
              </a:rPr>
              <a:t>The goals of the EEFSS, Inc is to assist in their pursuit of higher education, conduct community programs which will aid in the improving in individual and community living standards; engage in activities which will aid in the educational development of all women; and in any appropriate research related to the purposes of the Foundation. </a:t>
            </a:r>
            <a:endParaRPr lang="en-US" sz="2000"/>
          </a:p>
        </p:txBody>
      </p:sp>
    </p:spTree>
    <p:extLst>
      <p:ext uri="{BB962C8B-B14F-4D97-AF65-F5344CB8AC3E}">
        <p14:creationId xmlns:p14="http://schemas.microsoft.com/office/powerpoint/2010/main" val="2852298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38996-A6E4-AC44-8E37-1EA5144F43C0}"/>
              </a:ext>
            </a:extLst>
          </p:cNvPr>
          <p:cNvSpPr>
            <a:spLocks noGrp="1"/>
          </p:cNvSpPr>
          <p:nvPr>
            <p:ph type="title"/>
          </p:nvPr>
        </p:nvSpPr>
        <p:spPr>
          <a:xfrm>
            <a:off x="1594526" y="288208"/>
            <a:ext cx="6991389" cy="1097804"/>
          </a:xfrm>
        </p:spPr>
        <p:txBody>
          <a:bodyPr/>
          <a:lstStyle/>
          <a:p>
            <a:r>
              <a:rPr lang="en-US">
                <a:solidFill>
                  <a:schemeClr val="tx1"/>
                </a:solidFill>
              </a:rPr>
              <a:t>Zeta Phi Beta Sorority, Inc.</a:t>
            </a:r>
            <a:br>
              <a:rPr lang="en-US">
                <a:solidFill>
                  <a:schemeClr val="tx1"/>
                </a:solidFill>
              </a:rPr>
            </a:br>
            <a:r>
              <a:rPr lang="en-US">
                <a:solidFill>
                  <a:schemeClr val="tx1"/>
                </a:solidFill>
              </a:rPr>
              <a:t>Our 5 Founder’s</a:t>
            </a:r>
          </a:p>
        </p:txBody>
      </p:sp>
      <p:pic>
        <p:nvPicPr>
          <p:cNvPr id="4" name="Picture 4">
            <a:extLst>
              <a:ext uri="{FF2B5EF4-FFF2-40B4-BE49-F238E27FC236}">
                <a16:creationId xmlns:a16="http://schemas.microsoft.com/office/drawing/2014/main" id="{32243F07-E39C-D248-9B5C-E1383BCBEE1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77650" y="1752600"/>
            <a:ext cx="4648660" cy="4927581"/>
          </a:xfrm>
          <a:prstGeom prst="rect">
            <a:avLst/>
          </a:prstGeom>
        </p:spPr>
      </p:pic>
      <p:pic>
        <p:nvPicPr>
          <p:cNvPr id="11" name="Picture 10">
            <a:extLst>
              <a:ext uri="{FF2B5EF4-FFF2-40B4-BE49-F238E27FC236}">
                <a16:creationId xmlns:a16="http://schemas.microsoft.com/office/drawing/2014/main" id="{5B333DCC-83A0-B241-B980-273C7E38E4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680596" cy="1752600"/>
          </a:xfrm>
          <a:prstGeom prst="rect">
            <a:avLst/>
          </a:prstGeom>
        </p:spPr>
      </p:pic>
      <p:pic>
        <p:nvPicPr>
          <p:cNvPr id="13" name="Picture 2">
            <a:extLst>
              <a:ext uri="{FF2B5EF4-FFF2-40B4-BE49-F238E27FC236}">
                <a16:creationId xmlns:a16="http://schemas.microsoft.com/office/drawing/2014/main" id="{8FEAF6E4-CF07-0843-A0F4-B9C7312D0B26}"/>
              </a:ext>
            </a:extLst>
          </p:cNvPr>
          <p:cNvPicPr>
            <a:picLocks noChangeAspect="1" noChangeArrowheads="1"/>
          </p:cNvPicPr>
          <p:nvPr/>
        </p:nvPicPr>
        <p:blipFill>
          <a:blip r:embed="rId4" cstate="print">
            <a:lum bright="70000" contrast="-70000"/>
            <a:extLst>
              <a:ext uri="{BEBA8EAE-BF5A-486C-A8C5-ECC9F3942E4B}">
                <a14:imgProps xmlns:a14="http://schemas.microsoft.com/office/drawing/2010/main">
                  <a14:imgLayer r:embed="rId5">
                    <a14:imgEffect>
                      <a14:backgroundRemoval t="0" b="99758" l="0" r="99451"/>
                    </a14:imgEffect>
                  </a14:imgLayer>
                </a14:imgProps>
              </a:ext>
              <a:ext uri="{28A0092B-C50C-407E-A947-70E740481C1C}">
                <a14:useLocalDpi xmlns:a14="http://schemas.microsoft.com/office/drawing/2010/main" val="0"/>
              </a:ext>
            </a:extLst>
          </a:blip>
          <a:srcRect/>
          <a:stretch>
            <a:fillRect/>
          </a:stretch>
        </p:blipFill>
        <p:spPr bwMode="auto">
          <a:xfrm>
            <a:off x="7126310" y="5191263"/>
            <a:ext cx="1918928" cy="1574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9473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9352F-ABC5-8D4F-8AF5-4F37A1483ED4}"/>
              </a:ext>
            </a:extLst>
          </p:cNvPr>
          <p:cNvSpPr>
            <a:spLocks noGrp="1"/>
          </p:cNvSpPr>
          <p:nvPr>
            <p:ph type="title"/>
          </p:nvPr>
        </p:nvSpPr>
        <p:spPr>
          <a:xfrm flipV="1">
            <a:off x="625545" y="-2747493"/>
            <a:ext cx="4538270" cy="1925698"/>
          </a:xfrm>
        </p:spPr>
        <p:txBody>
          <a:bodyPr/>
          <a:lstStyle/>
          <a:p>
            <a:endParaRPr lang="en-US"/>
          </a:p>
        </p:txBody>
      </p:sp>
      <p:sp>
        <p:nvSpPr>
          <p:cNvPr id="3" name="Content Placeholder 2">
            <a:extLst>
              <a:ext uri="{FF2B5EF4-FFF2-40B4-BE49-F238E27FC236}">
                <a16:creationId xmlns:a16="http://schemas.microsoft.com/office/drawing/2014/main" id="{2FA69A99-BB3E-D144-BCE4-E0D2602180B7}"/>
              </a:ext>
            </a:extLst>
          </p:cNvPr>
          <p:cNvSpPr>
            <a:spLocks noGrp="1"/>
          </p:cNvSpPr>
          <p:nvPr>
            <p:ph idx="1"/>
          </p:nvPr>
        </p:nvSpPr>
        <p:spPr>
          <a:xfrm>
            <a:off x="354629" y="0"/>
            <a:ext cx="7772400" cy="7298028"/>
          </a:xfrm>
        </p:spPr>
        <p:txBody>
          <a:bodyPr/>
          <a:lstStyle/>
          <a:p>
            <a:r>
              <a:rPr lang="en-US" sz="2000" b="0" i="0">
                <a:effectLst/>
                <a:latin typeface="AktivGrotesk"/>
              </a:rPr>
              <a:t>On September 5, 2011 the Foundation announced the launch of its Extolling Excellence Scholarship. The scholarship is created largely through grassroots fundraising efforts. The scholarship is awarded based on the merits of the student’s GPA, community service and extra-curricular activities, as well as a competitive written essay. </a:t>
            </a:r>
            <a:r>
              <a:rPr lang="en-US" sz="2000"/>
              <a:t/>
            </a:r>
            <a:br>
              <a:rPr lang="en-US" sz="2000"/>
            </a:br>
            <a:r>
              <a:rPr lang="en-US" sz="2000"/>
              <a:t/>
            </a:r>
            <a:br>
              <a:rPr lang="en-US" sz="2000"/>
            </a:br>
            <a:r>
              <a:rPr lang="en-US" sz="2000" b="0" i="0">
                <a:effectLst/>
                <a:latin typeface="AktivGrotesk"/>
              </a:rPr>
              <a:t>On December 10, 2011, in celebration of Sigma Kappa Zeta’s 10th anniversary, the Chapter awarded a $10,000 scholarship to Ms. Sumaira Mian, a deserving young woman who exemplified the ideals of our founding principles by achieving the highest standards in academic and community service. </a:t>
            </a:r>
            <a:r>
              <a:rPr lang="en-US" sz="2000"/>
              <a:t/>
            </a:r>
            <a:br>
              <a:rPr lang="en-US" sz="2000"/>
            </a:br>
            <a:r>
              <a:rPr lang="en-US" sz="2000"/>
              <a:t/>
            </a:r>
            <a:br>
              <a:rPr lang="en-US" sz="2000"/>
            </a:br>
            <a:r>
              <a:rPr lang="en-US" sz="2000" b="0" i="0">
                <a:effectLst/>
                <a:latin typeface="AktivGrotesk"/>
              </a:rPr>
              <a:t>In 2016 the Foundation was granted 501c3 tax exempt status by the IRS. In 2018 the Foundation was granted New York Sales Tax Exempt status by the IRS. </a:t>
            </a:r>
            <a:r>
              <a:rPr lang="en-US" sz="2000"/>
              <a:t/>
            </a:r>
            <a:br>
              <a:rPr lang="en-US" sz="2000"/>
            </a:br>
            <a:r>
              <a:rPr lang="en-US" sz="2000"/>
              <a:t/>
            </a:r>
            <a:br>
              <a:rPr lang="en-US" sz="2000"/>
            </a:br>
            <a:r>
              <a:rPr lang="en-US" sz="2000" b="0" i="0">
                <a:effectLst/>
                <a:latin typeface="AktivGrotesk"/>
              </a:rPr>
              <a:t>The current Board Members are:</a:t>
            </a:r>
            <a:r>
              <a:rPr lang="en-US" sz="2000"/>
              <a:t/>
            </a:r>
            <a:br>
              <a:rPr lang="en-US" sz="2000"/>
            </a:br>
            <a:r>
              <a:rPr lang="en-US" sz="2000" b="0" i="0">
                <a:effectLst/>
                <a:latin typeface="AktivGrotesk"/>
              </a:rPr>
              <a:t>Beverly S. Tatham, Esq - Chair</a:t>
            </a:r>
            <a:r>
              <a:rPr lang="en-US" sz="2000"/>
              <a:t/>
            </a:r>
            <a:br>
              <a:rPr lang="en-US" sz="2000"/>
            </a:br>
            <a:r>
              <a:rPr lang="en-US" sz="2000" b="0" i="0">
                <a:effectLst/>
                <a:latin typeface="AktivGrotesk"/>
              </a:rPr>
              <a:t>DeTisha Grant - Vice President</a:t>
            </a:r>
            <a:r>
              <a:rPr lang="en-US" sz="2000"/>
              <a:t/>
            </a:r>
            <a:br>
              <a:rPr lang="en-US" sz="2000"/>
            </a:br>
            <a:r>
              <a:rPr lang="en-US" sz="2000" b="0" i="0">
                <a:effectLst/>
                <a:latin typeface="AktivGrotesk"/>
              </a:rPr>
              <a:t>Camille Titus - Secretary </a:t>
            </a:r>
            <a:r>
              <a:rPr lang="en-US" sz="2000"/>
              <a:t/>
            </a:r>
            <a:br>
              <a:rPr lang="en-US" sz="2000"/>
            </a:br>
            <a:r>
              <a:rPr lang="en-US" sz="2000" b="0" i="0">
                <a:effectLst/>
                <a:latin typeface="AktivGrotesk"/>
              </a:rPr>
              <a:t>Kendra Wilson - Treasurer</a:t>
            </a:r>
            <a:r>
              <a:rPr lang="en-US" sz="2000"/>
              <a:t/>
            </a:r>
            <a:br>
              <a:rPr lang="en-US" sz="2000"/>
            </a:br>
            <a:r>
              <a:rPr lang="en-US" sz="2000" b="0" i="0">
                <a:effectLst/>
                <a:latin typeface="AktivGrotesk"/>
              </a:rPr>
              <a:t>Keisha Alleyne - Legal Counsel </a:t>
            </a:r>
            <a:endParaRPr lang="en-US" sz="2000"/>
          </a:p>
        </p:txBody>
      </p:sp>
    </p:spTree>
    <p:extLst>
      <p:ext uri="{BB962C8B-B14F-4D97-AF65-F5344CB8AC3E}">
        <p14:creationId xmlns:p14="http://schemas.microsoft.com/office/powerpoint/2010/main" val="1153616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ABA95-0502-1E4D-860C-3706AE4B3347}"/>
              </a:ext>
            </a:extLst>
          </p:cNvPr>
          <p:cNvSpPr>
            <a:spLocks noGrp="1"/>
          </p:cNvSpPr>
          <p:nvPr>
            <p:ph type="title"/>
          </p:nvPr>
        </p:nvSpPr>
        <p:spPr>
          <a:xfrm>
            <a:off x="943378" y="-175398"/>
            <a:ext cx="7772400" cy="1143000"/>
          </a:xfrm>
        </p:spPr>
        <p:txBody>
          <a:bodyPr/>
          <a:lstStyle/>
          <a:p>
            <a:r>
              <a:rPr lang="en-US">
                <a:solidFill>
                  <a:schemeClr val="tx1"/>
                </a:solidFill>
              </a:rPr>
              <a:t>SKZ Youth doing STEM</a:t>
            </a:r>
          </a:p>
        </p:txBody>
      </p:sp>
      <p:sp>
        <p:nvSpPr>
          <p:cNvPr id="3" name="Content Placeholder 2">
            <a:extLst>
              <a:ext uri="{FF2B5EF4-FFF2-40B4-BE49-F238E27FC236}">
                <a16:creationId xmlns:a16="http://schemas.microsoft.com/office/drawing/2014/main" id="{E9503E66-ABEA-B24C-B0DA-1B5B7EC9D0C2}"/>
              </a:ext>
            </a:extLst>
          </p:cNvPr>
          <p:cNvSpPr>
            <a:spLocks noGrp="1"/>
          </p:cNvSpPr>
          <p:nvPr>
            <p:ph idx="1"/>
          </p:nvPr>
        </p:nvSpPr>
        <p:spPr>
          <a:xfrm>
            <a:off x="1305623" y="967602"/>
            <a:ext cx="7410155" cy="6323246"/>
          </a:xfrm>
        </p:spPr>
        <p:txBody>
          <a:bodyPr/>
          <a:lstStyle/>
          <a:p>
            <a:r>
              <a:rPr lang="en-US" sz="2400"/>
              <a:t>SKZ Amicette and Archonette clubs participated with their 1</a:t>
            </a:r>
            <a:r>
              <a:rPr lang="en-US" sz="2400" baseline="30000"/>
              <a:t>st</a:t>
            </a:r>
            <a:r>
              <a:rPr lang="en-US" sz="2400"/>
              <a:t>  Naval Seaperch STEM program Spring 2013.  They received honorable mention for being the only all girls group.  </a:t>
            </a:r>
          </a:p>
          <a:p>
            <a:r>
              <a:rPr lang="en-US" sz="2400"/>
              <a:t>As to date our youth clubs were and still are the only girls clubs that actively compete in this all male dominating program.</a:t>
            </a:r>
          </a:p>
          <a:p>
            <a:r>
              <a:rPr lang="en-US" sz="2400"/>
              <a:t>Our Pearlette Club has been actively conducting STEM Science fairs within the last 6 years under the guidance of Soror Juliet Duggins.</a:t>
            </a:r>
          </a:p>
          <a:p>
            <a:r>
              <a:rPr lang="en-US" sz="2400"/>
              <a:t>Our Amicettes in 2017 embarked on a NEW STEM program: “Goals for Girls” at the Intredpid and a “Science Sleepover” at NY Hall of Science.</a:t>
            </a:r>
          </a:p>
          <a:p>
            <a:endParaRPr lang="en-US"/>
          </a:p>
          <a:p>
            <a:endParaRPr lang="en-US"/>
          </a:p>
        </p:txBody>
      </p:sp>
      <p:pic>
        <p:nvPicPr>
          <p:cNvPr id="5" name="Picture 2">
            <a:extLst>
              <a:ext uri="{FF2B5EF4-FFF2-40B4-BE49-F238E27FC236}">
                <a16:creationId xmlns:a16="http://schemas.microsoft.com/office/drawing/2014/main" id="{7FDB625B-262E-8B45-8F19-E483151E7656}"/>
              </a:ext>
            </a:extLst>
          </p:cNvPr>
          <p:cNvPicPr>
            <a:picLocks noChangeAspect="1" noChangeArrowheads="1"/>
          </p:cNvPicPr>
          <p:nvPr/>
        </p:nvPicPr>
        <p:blipFill>
          <a:blip r:embed="rId2" cstate="print">
            <a:lum bright="70000" contrast="-70000"/>
            <a:extLst>
              <a:ext uri="{BEBA8EAE-BF5A-486C-A8C5-ECC9F3942E4B}">
                <a14:imgProps xmlns:a14="http://schemas.microsoft.com/office/drawing/2010/main">
                  <a14:imgLayer r:embed="rId3">
                    <a14:imgEffect>
                      <a14:backgroundRemoval t="0" b="99758" l="0" r="99451"/>
                    </a14:imgEffect>
                  </a14:imgLayer>
                </a14:imgProps>
              </a:ext>
              <a:ext uri="{28A0092B-C50C-407E-A947-70E740481C1C}">
                <a14:useLocalDpi xmlns:a14="http://schemas.microsoft.com/office/drawing/2010/main" val="0"/>
              </a:ext>
            </a:extLst>
          </a:blip>
          <a:srcRect/>
          <a:stretch>
            <a:fillRect/>
          </a:stretch>
        </p:blipFill>
        <p:spPr bwMode="auto">
          <a:xfrm>
            <a:off x="7519185" y="5119856"/>
            <a:ext cx="1624815" cy="10550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a:extLst>
              <a:ext uri="{FF2B5EF4-FFF2-40B4-BE49-F238E27FC236}">
                <a16:creationId xmlns:a16="http://schemas.microsoft.com/office/drawing/2014/main" id="{BFCB3A31-639E-1E4F-948F-0CB4391CA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52400"/>
            <a:ext cx="1156855" cy="1156855"/>
          </a:xfrm>
          <a:prstGeom prst="rect">
            <a:avLst/>
          </a:prstGeom>
        </p:spPr>
      </p:pic>
      <p:sp>
        <p:nvSpPr>
          <p:cNvPr id="9" name="Rectangle 8">
            <a:extLst>
              <a:ext uri="{FF2B5EF4-FFF2-40B4-BE49-F238E27FC236}">
                <a16:creationId xmlns:a16="http://schemas.microsoft.com/office/drawing/2014/main" id="{C1375ACD-C08C-B843-8B51-1950BA7C9D51}"/>
              </a:ext>
            </a:extLst>
          </p:cNvPr>
          <p:cNvSpPr/>
          <p:nvPr/>
        </p:nvSpPr>
        <p:spPr>
          <a:xfrm>
            <a:off x="228600" y="6174894"/>
            <a:ext cx="8611520" cy="461665"/>
          </a:xfrm>
          <a:prstGeom prst="rect">
            <a:avLst/>
          </a:prstGeom>
        </p:spPr>
        <p:txBody>
          <a:bodyPr wrap="square">
            <a:spAutoFit/>
          </a:bodyPr>
          <a:lstStyle/>
          <a:p>
            <a:pPr algn="ctr">
              <a:defRPr/>
            </a:pPr>
            <a:r>
              <a:rPr lang="en-US" sz="1200" i="1" dirty="0">
                <a:latin typeface="Cambria" panose="02040503050406030204" pitchFamily="18" charset="0"/>
              </a:rPr>
              <a:t>This presentation is the property of Zeta Phi Beta Sorority, Inc., Sigma Kappa Zeta Chapter </a:t>
            </a:r>
          </a:p>
          <a:p>
            <a:pPr algn="ctr">
              <a:defRPr/>
            </a:pPr>
            <a:r>
              <a:rPr lang="en-US" sz="1200" i="1" dirty="0">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3721120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5800" y="331005"/>
            <a:ext cx="8077200"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2011 – SKZ’s 10</a:t>
            </a:r>
            <a:r>
              <a:rPr lang="en-US" sz="2400" b="1" baseline="30000" dirty="0">
                <a:solidFill>
                  <a:schemeClr val="bg1"/>
                </a:solidFill>
                <a:effectLst/>
                <a:latin typeface="Calibri" panose="020F0502020204030204" pitchFamily="34" charset="0"/>
              </a:rPr>
              <a:t>th</a:t>
            </a:r>
            <a:r>
              <a:rPr lang="en-US" sz="2400" b="1" dirty="0">
                <a:solidFill>
                  <a:schemeClr val="bg1"/>
                </a:solidFill>
                <a:effectLst/>
                <a:latin typeface="Calibri" panose="020F0502020204030204" pitchFamily="34" charset="0"/>
              </a:rPr>
              <a:t> Anniversary</a:t>
            </a:r>
          </a:p>
        </p:txBody>
      </p:sp>
      <p:sp>
        <p:nvSpPr>
          <p:cNvPr id="8" name="Content Placeholder 7"/>
          <p:cNvSpPr>
            <a:spLocks noGrp="1"/>
          </p:cNvSpPr>
          <p:nvPr>
            <p:ph idx="1"/>
          </p:nvPr>
        </p:nvSpPr>
        <p:spPr>
          <a:xfrm>
            <a:off x="1295400" y="1309256"/>
            <a:ext cx="7315200" cy="4761047"/>
          </a:xfrm>
        </p:spPr>
        <p:txBody>
          <a:bodyPr numCol="1"/>
          <a:lstStyle/>
          <a:p>
            <a:pPr marL="0" indent="0">
              <a:buNone/>
            </a:pPr>
            <a:r>
              <a:rPr lang="en-US" sz="2800" dirty="0">
                <a:solidFill>
                  <a:schemeClr val="bg1"/>
                </a:solidFill>
                <a:latin typeface="Calibri" panose="020F0502020204030204" pitchFamily="34" charset="0"/>
              </a:rPr>
              <a:t>Awarded its 1</a:t>
            </a:r>
            <a:r>
              <a:rPr lang="en-US" sz="2800" baseline="30000" dirty="0">
                <a:solidFill>
                  <a:schemeClr val="bg1"/>
                </a:solidFill>
                <a:latin typeface="Calibri" panose="020F0502020204030204" pitchFamily="34" charset="0"/>
              </a:rPr>
              <a:t>st</a:t>
            </a:r>
            <a:r>
              <a:rPr lang="en-US" sz="2800" dirty="0">
                <a:solidFill>
                  <a:schemeClr val="bg1"/>
                </a:solidFill>
                <a:latin typeface="Calibri" panose="020F0502020204030204" pitchFamily="34" charset="0"/>
              </a:rPr>
              <a:t> $10,000 scholarship at the chapter’s 10 year anniversary gala in December 2011</a:t>
            </a:r>
          </a:p>
          <a:p>
            <a:pPr marL="0" indent="0">
              <a:buNone/>
            </a:pPr>
            <a:endParaRPr lang="en-US"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29744"/>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85800" y="6070303"/>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1184702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4F36-1EE8-D146-AC81-73E8056D5CCE}"/>
              </a:ext>
            </a:extLst>
          </p:cNvPr>
          <p:cNvSpPr>
            <a:spLocks noGrp="1"/>
          </p:cNvSpPr>
          <p:nvPr>
            <p:ph type="title"/>
          </p:nvPr>
        </p:nvSpPr>
        <p:spPr>
          <a:xfrm>
            <a:off x="715975" y="-273753"/>
            <a:ext cx="7772400" cy="1306551"/>
          </a:xfrm>
        </p:spPr>
        <p:txBody>
          <a:bodyPr/>
          <a:lstStyle/>
          <a:p>
            <a:r>
              <a:rPr lang="en-US" b="1" i="1">
                <a:solidFill>
                  <a:schemeClr val="tx1"/>
                </a:solidFill>
              </a:rPr>
              <a:t>Girls to Pearls</a:t>
            </a:r>
          </a:p>
        </p:txBody>
      </p:sp>
      <p:sp>
        <p:nvSpPr>
          <p:cNvPr id="3" name="Content Placeholder 2">
            <a:extLst>
              <a:ext uri="{FF2B5EF4-FFF2-40B4-BE49-F238E27FC236}">
                <a16:creationId xmlns:a16="http://schemas.microsoft.com/office/drawing/2014/main" id="{29F09064-DE95-9743-AA42-144F45997B8B}"/>
              </a:ext>
            </a:extLst>
          </p:cNvPr>
          <p:cNvSpPr>
            <a:spLocks noGrp="1"/>
          </p:cNvSpPr>
          <p:nvPr>
            <p:ph idx="1"/>
          </p:nvPr>
        </p:nvSpPr>
        <p:spPr>
          <a:xfrm>
            <a:off x="1248193" y="990600"/>
            <a:ext cx="6987299" cy="5075823"/>
          </a:xfrm>
        </p:spPr>
        <p:txBody>
          <a:bodyPr/>
          <a:lstStyle/>
          <a:p>
            <a:r>
              <a:rPr lang="en-US" sz="1600" b="1" i="1" dirty="0"/>
              <a:t>Camille Bailey</a:t>
            </a:r>
            <a:r>
              <a:rPr lang="en-US" sz="1600" i="1" dirty="0"/>
              <a:t> Spr. ’14 St. John’s University. Former SKZ </a:t>
            </a:r>
            <a:r>
              <a:rPr lang="en-US" sz="1600" i="1" dirty="0" err="1"/>
              <a:t>Amicette</a:t>
            </a:r>
            <a:r>
              <a:rPr lang="en-US" sz="1600" i="1" dirty="0"/>
              <a:t> and </a:t>
            </a:r>
            <a:r>
              <a:rPr lang="en-US" sz="1600" i="1" dirty="0" err="1"/>
              <a:t>Archonette</a:t>
            </a:r>
            <a:endParaRPr lang="en-US" sz="1600" i="1" dirty="0"/>
          </a:p>
          <a:p>
            <a:r>
              <a:rPr lang="en-US" sz="1600" b="1" i="1" dirty="0" err="1"/>
              <a:t>Shaniyah</a:t>
            </a:r>
            <a:r>
              <a:rPr lang="en-US" sz="1600" b="1" i="1" dirty="0"/>
              <a:t> </a:t>
            </a:r>
            <a:r>
              <a:rPr lang="en-US" sz="1600" b="1" i="1" dirty="0" err="1"/>
              <a:t>Hydman</a:t>
            </a:r>
            <a:r>
              <a:rPr lang="en-US" sz="1600" i="1" dirty="0"/>
              <a:t> Fall ’14 Fairleigh Dickinson University. Former SKZ </a:t>
            </a:r>
            <a:r>
              <a:rPr lang="en-US" sz="1600" i="1" dirty="0" err="1"/>
              <a:t>Amicette</a:t>
            </a:r>
            <a:r>
              <a:rPr lang="en-US" sz="1600" i="1" dirty="0"/>
              <a:t> and </a:t>
            </a:r>
            <a:r>
              <a:rPr lang="en-US" sz="1600" i="1" dirty="0" err="1"/>
              <a:t>Archonette</a:t>
            </a:r>
            <a:endParaRPr lang="en-US" sz="1600" i="1" dirty="0"/>
          </a:p>
          <a:p>
            <a:r>
              <a:rPr lang="en-US" sz="1600" b="1" i="1" dirty="0" err="1"/>
              <a:t>Seleah</a:t>
            </a:r>
            <a:r>
              <a:rPr lang="en-US" sz="1600" b="1" i="1" dirty="0"/>
              <a:t> </a:t>
            </a:r>
            <a:r>
              <a:rPr lang="en-US" sz="1600" b="1" i="1" dirty="0" err="1"/>
              <a:t>Sheares</a:t>
            </a:r>
            <a:r>
              <a:rPr lang="en-US" sz="1600" i="1" dirty="0"/>
              <a:t> Spr. ’15 University of Maryland at Eastern Shore. Former SKZ </a:t>
            </a:r>
            <a:r>
              <a:rPr lang="en-US" sz="1600" i="1" dirty="0" err="1"/>
              <a:t>Amicette</a:t>
            </a:r>
            <a:r>
              <a:rPr lang="en-US" sz="1600" i="1" dirty="0"/>
              <a:t> and </a:t>
            </a:r>
            <a:r>
              <a:rPr lang="en-US" sz="1600" i="1" dirty="0" err="1"/>
              <a:t>Archonette</a:t>
            </a:r>
            <a:endParaRPr lang="en-US" sz="1600" i="1" dirty="0"/>
          </a:p>
          <a:p>
            <a:r>
              <a:rPr lang="en-US" sz="1600" b="1" i="1" dirty="0" err="1"/>
              <a:t>Mianna</a:t>
            </a:r>
            <a:r>
              <a:rPr lang="en-US" sz="1600" b="1" i="1" dirty="0"/>
              <a:t> </a:t>
            </a:r>
            <a:r>
              <a:rPr lang="en-US" sz="1600" b="1" i="1" dirty="0" err="1"/>
              <a:t>Questelles</a:t>
            </a:r>
            <a:r>
              <a:rPr lang="en-US" sz="1600" i="1" dirty="0"/>
              <a:t> Spr. ’16 Grad Chapter. Former SKZ </a:t>
            </a:r>
            <a:r>
              <a:rPr lang="en-US" sz="1600" i="1" dirty="0" err="1"/>
              <a:t>Amicette</a:t>
            </a:r>
            <a:r>
              <a:rPr lang="en-US" sz="1600" i="1" dirty="0"/>
              <a:t> and </a:t>
            </a:r>
            <a:r>
              <a:rPr lang="en-US" sz="1600" i="1" dirty="0" err="1"/>
              <a:t>Archonette</a:t>
            </a:r>
            <a:endParaRPr lang="en-US" sz="1600" i="1" dirty="0"/>
          </a:p>
          <a:p>
            <a:r>
              <a:rPr lang="en-US" sz="1600" b="1" i="1" dirty="0"/>
              <a:t>Valencia Springer</a:t>
            </a:r>
            <a:r>
              <a:rPr lang="en-US" sz="1600" i="1" dirty="0"/>
              <a:t> Spr. ’16 Virginia Union University. Former SKZ </a:t>
            </a:r>
            <a:r>
              <a:rPr lang="en-US" sz="1600" i="1" dirty="0" err="1"/>
              <a:t>Amicette</a:t>
            </a:r>
            <a:r>
              <a:rPr lang="en-US" sz="1600" i="1" dirty="0"/>
              <a:t> and </a:t>
            </a:r>
            <a:r>
              <a:rPr lang="en-US" sz="1600" i="1" dirty="0" err="1"/>
              <a:t>Archonette</a:t>
            </a:r>
            <a:endParaRPr lang="en-US" sz="1600" i="1" dirty="0"/>
          </a:p>
          <a:p>
            <a:r>
              <a:rPr lang="en-US" sz="1600" b="1" i="1" dirty="0"/>
              <a:t>Rebekah </a:t>
            </a:r>
            <a:r>
              <a:rPr lang="en-US" sz="1600" b="1" i="1" dirty="0" err="1"/>
              <a:t>Schulters</a:t>
            </a:r>
            <a:r>
              <a:rPr lang="en-US" sz="1600" i="1" dirty="0"/>
              <a:t> Spr. ’17 North Carolina A&amp;T University. Former SKZ </a:t>
            </a:r>
            <a:r>
              <a:rPr lang="en-US" sz="1600" i="1" dirty="0" err="1"/>
              <a:t>Amicette</a:t>
            </a:r>
            <a:r>
              <a:rPr lang="en-US" sz="1600" i="1" dirty="0"/>
              <a:t> and </a:t>
            </a:r>
            <a:r>
              <a:rPr lang="en-US" sz="1600" i="1" dirty="0" err="1"/>
              <a:t>Archonette</a:t>
            </a:r>
            <a:endParaRPr lang="en-US" sz="1600" i="1" dirty="0"/>
          </a:p>
          <a:p>
            <a:r>
              <a:rPr lang="en-US" sz="1600" b="1" i="1" dirty="0" err="1"/>
              <a:t>Kassia</a:t>
            </a:r>
            <a:r>
              <a:rPr lang="en-US" sz="1600" b="1" i="1" dirty="0"/>
              <a:t> Pierre-Louis</a:t>
            </a:r>
            <a:r>
              <a:rPr lang="en-US" sz="1600" i="1" dirty="0"/>
              <a:t> Spr. ’18 Hampton University. Former SKZ </a:t>
            </a:r>
            <a:r>
              <a:rPr lang="en-US" sz="1600" i="1" dirty="0" err="1"/>
              <a:t>Archonette</a:t>
            </a:r>
            <a:endParaRPr lang="en-US" sz="1600" i="1" dirty="0"/>
          </a:p>
          <a:p>
            <a:r>
              <a:rPr lang="en-US" sz="1600" b="1" i="1" dirty="0"/>
              <a:t>Makayla Anderson</a:t>
            </a:r>
            <a:r>
              <a:rPr lang="en-US" sz="1600" i="1" dirty="0"/>
              <a:t> Spr. ’18 Hampton University. Former SKZ </a:t>
            </a:r>
            <a:r>
              <a:rPr lang="en-US" sz="1600" i="1" dirty="0" err="1"/>
              <a:t>Archonette</a:t>
            </a:r>
            <a:endParaRPr lang="en-US" sz="1600" i="1" dirty="0"/>
          </a:p>
          <a:p>
            <a:r>
              <a:rPr lang="en-US" sz="1600" b="1" i="1" dirty="0"/>
              <a:t>Kaylyn Alston</a:t>
            </a:r>
            <a:r>
              <a:rPr lang="en-US" sz="1600" i="1" dirty="0"/>
              <a:t> Spr. ‘18 Montclair State University. Former SKZ </a:t>
            </a:r>
            <a:r>
              <a:rPr lang="en-US" sz="1600" i="1" dirty="0" err="1"/>
              <a:t>Amicette</a:t>
            </a:r>
            <a:endParaRPr lang="en-US" sz="1600" i="1" dirty="0"/>
          </a:p>
          <a:p>
            <a:r>
              <a:rPr lang="en-US" sz="1600" b="1" i="1" dirty="0" err="1"/>
              <a:t>Shanyah</a:t>
            </a:r>
            <a:r>
              <a:rPr lang="en-US" sz="1600" b="1" i="1" dirty="0"/>
              <a:t> Mitchell </a:t>
            </a:r>
            <a:r>
              <a:rPr lang="en-US" sz="1600" i="1" dirty="0"/>
              <a:t>Fall’20 </a:t>
            </a:r>
            <a:r>
              <a:rPr lang="en-US" sz="1600" i="1" dirty="0" err="1"/>
              <a:t>Cornelle</a:t>
            </a:r>
            <a:r>
              <a:rPr lang="en-US" sz="1600" i="1" dirty="0"/>
              <a:t> University. Former SKZ </a:t>
            </a:r>
            <a:r>
              <a:rPr lang="en-US" sz="1600" i="1" dirty="0" err="1"/>
              <a:t>Amicette</a:t>
            </a:r>
            <a:r>
              <a:rPr lang="en-US" sz="1600" i="1" dirty="0"/>
              <a:t> and </a:t>
            </a:r>
            <a:r>
              <a:rPr lang="en-US" sz="1600" i="1" dirty="0" err="1"/>
              <a:t>Archonette</a:t>
            </a:r>
            <a:endParaRPr lang="en-US" sz="1600" i="1" dirty="0"/>
          </a:p>
          <a:p>
            <a:r>
              <a:rPr lang="en-US" sz="1600" b="1" i="1" dirty="0"/>
              <a:t>Lauren Linton</a:t>
            </a:r>
            <a:r>
              <a:rPr lang="en-US" sz="1600" i="1" dirty="0"/>
              <a:t> Fall ’20 SUNY Old Westbury. Former SKZ </a:t>
            </a:r>
            <a:r>
              <a:rPr lang="en-US" sz="1600" i="1" dirty="0" err="1"/>
              <a:t>Amicette</a:t>
            </a:r>
            <a:r>
              <a:rPr lang="en-US" sz="1600" i="1" dirty="0"/>
              <a:t> and </a:t>
            </a:r>
            <a:r>
              <a:rPr lang="en-US" sz="1600" i="1" dirty="0" err="1"/>
              <a:t>Archonette</a:t>
            </a:r>
            <a:endParaRPr lang="en-US" sz="1600" i="1" dirty="0"/>
          </a:p>
          <a:p>
            <a:r>
              <a:rPr lang="en-US" sz="1600" b="1" i="1" dirty="0"/>
              <a:t>Arielle Mclean</a:t>
            </a:r>
            <a:r>
              <a:rPr lang="en-US" sz="1600" i="1" dirty="0"/>
              <a:t> Spr. ‘21 Spelman College . Former SKZ </a:t>
            </a:r>
            <a:r>
              <a:rPr lang="en-US" sz="1600" i="1" dirty="0" err="1"/>
              <a:t>Archonette</a:t>
            </a:r>
            <a:endParaRPr lang="en-US" sz="1600" i="1" dirty="0"/>
          </a:p>
        </p:txBody>
      </p:sp>
      <p:pic>
        <p:nvPicPr>
          <p:cNvPr id="5" name="Picture 2">
            <a:extLst>
              <a:ext uri="{FF2B5EF4-FFF2-40B4-BE49-F238E27FC236}">
                <a16:creationId xmlns:a16="http://schemas.microsoft.com/office/drawing/2014/main" id="{69B3897B-7351-5E4B-8879-ED6AA8E873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0862" y="4811067"/>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6">
            <a:extLst>
              <a:ext uri="{FF2B5EF4-FFF2-40B4-BE49-F238E27FC236}">
                <a16:creationId xmlns:a16="http://schemas.microsoft.com/office/drawing/2014/main" id="{68FAF016-97CE-944E-B4A6-05BCCE717C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749"/>
            <a:ext cx="1447799" cy="1447799"/>
          </a:xfrm>
          <a:prstGeom prst="rect">
            <a:avLst/>
          </a:prstGeom>
        </p:spPr>
      </p:pic>
    </p:spTree>
    <p:extLst>
      <p:ext uri="{BB962C8B-B14F-4D97-AF65-F5344CB8AC3E}">
        <p14:creationId xmlns:p14="http://schemas.microsoft.com/office/powerpoint/2010/main" val="18825896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5800" y="331005"/>
            <a:ext cx="8077200" cy="685801"/>
          </a:xfrm>
        </p:spPr>
        <p:txBody>
          <a:bodyPr>
            <a:scene3d>
              <a:camera prst="orthographicFront"/>
              <a:lightRig rig="soft" dir="t">
                <a:rot lat="0" lon="0" rev="10800000"/>
              </a:lightRig>
            </a:scene3d>
            <a:sp3d>
              <a:bevelT w="27940" h="12700"/>
              <a:contourClr>
                <a:srgbClr val="DDDDDD"/>
              </a:contourClr>
            </a:sp3d>
          </a:bodyPr>
          <a:lstStyle/>
          <a:p>
            <a:r>
              <a:rPr lang="en-US" sz="2400" b="1" dirty="0">
                <a:solidFill>
                  <a:schemeClr val="bg1"/>
                </a:solidFill>
                <a:effectLst/>
                <a:latin typeface="Calibri" panose="020F0502020204030204" pitchFamily="34" charset="0"/>
              </a:rPr>
              <a:t>SKZ Past Chapter Basileus</a:t>
            </a:r>
          </a:p>
        </p:txBody>
      </p:sp>
      <p:sp>
        <p:nvSpPr>
          <p:cNvPr id="8" name="Content Placeholder 7"/>
          <p:cNvSpPr>
            <a:spLocks noGrp="1"/>
          </p:cNvSpPr>
          <p:nvPr>
            <p:ph idx="1"/>
          </p:nvPr>
        </p:nvSpPr>
        <p:spPr>
          <a:xfrm>
            <a:off x="400012" y="1219200"/>
            <a:ext cx="7315200" cy="4761047"/>
          </a:xfrm>
        </p:spPr>
        <p:txBody>
          <a:bodyPr/>
          <a:lstStyle/>
          <a:p>
            <a:pPr>
              <a:buClr>
                <a:schemeClr val="bg1"/>
              </a:buClr>
            </a:pPr>
            <a:r>
              <a:rPr lang="en-US" sz="2000" dirty="0">
                <a:solidFill>
                  <a:schemeClr val="bg1"/>
                </a:solidFill>
                <a:latin typeface="Calibri" panose="020F0502020204030204" pitchFamily="34" charset="0"/>
              </a:rPr>
              <a:t>2001-2002: Tara Mock (appointed)</a:t>
            </a:r>
          </a:p>
          <a:p>
            <a:pPr>
              <a:buClr>
                <a:schemeClr val="bg1"/>
              </a:buClr>
            </a:pPr>
            <a:r>
              <a:rPr lang="en-US" sz="2000" dirty="0">
                <a:solidFill>
                  <a:schemeClr val="bg1"/>
                </a:solidFill>
                <a:latin typeface="Calibri" panose="020F0502020204030204" pitchFamily="34" charset="0"/>
              </a:rPr>
              <a:t>2002-2004: Karen Gooden</a:t>
            </a:r>
          </a:p>
          <a:p>
            <a:pPr>
              <a:buClr>
                <a:schemeClr val="bg1"/>
              </a:buClr>
            </a:pPr>
            <a:r>
              <a:rPr lang="en-US" sz="2000" dirty="0">
                <a:solidFill>
                  <a:schemeClr val="bg1"/>
                </a:solidFill>
                <a:latin typeface="Calibri" panose="020F0502020204030204" pitchFamily="34" charset="0"/>
              </a:rPr>
              <a:t>2004-2006: Keisha Alleyne</a:t>
            </a:r>
          </a:p>
          <a:p>
            <a:pPr>
              <a:buClr>
                <a:schemeClr val="bg1"/>
              </a:buClr>
            </a:pPr>
            <a:r>
              <a:rPr lang="en-US" sz="2000" dirty="0">
                <a:solidFill>
                  <a:schemeClr val="bg1"/>
                </a:solidFill>
                <a:latin typeface="Calibri" panose="020F0502020204030204" pitchFamily="34" charset="0"/>
              </a:rPr>
              <a:t>2006-2007: Beverly Tatham</a:t>
            </a:r>
          </a:p>
          <a:p>
            <a:pPr>
              <a:buClr>
                <a:schemeClr val="bg1"/>
              </a:buClr>
            </a:pPr>
            <a:r>
              <a:rPr lang="en-US" sz="2000" dirty="0">
                <a:solidFill>
                  <a:schemeClr val="bg1"/>
                </a:solidFill>
                <a:latin typeface="Calibri" panose="020F0502020204030204" pitchFamily="34" charset="0"/>
              </a:rPr>
              <a:t>2007-2008: Camille Titus</a:t>
            </a:r>
          </a:p>
          <a:p>
            <a:pPr>
              <a:buClr>
                <a:schemeClr val="bg1"/>
              </a:buClr>
            </a:pPr>
            <a:r>
              <a:rPr lang="en-US" sz="2000" dirty="0">
                <a:solidFill>
                  <a:schemeClr val="bg1"/>
                </a:solidFill>
                <a:latin typeface="Calibri" panose="020F0502020204030204" pitchFamily="34" charset="0"/>
              </a:rPr>
              <a:t>2008-2009: Lisa Francis</a:t>
            </a:r>
          </a:p>
          <a:p>
            <a:pPr>
              <a:buClr>
                <a:schemeClr val="bg1"/>
              </a:buClr>
            </a:pPr>
            <a:r>
              <a:rPr lang="en-US" sz="2000" dirty="0">
                <a:solidFill>
                  <a:schemeClr val="bg1"/>
                </a:solidFill>
                <a:latin typeface="Calibri" panose="020F0502020204030204" pitchFamily="34" charset="0"/>
              </a:rPr>
              <a:t>2009-2010: Robin Annunziata (Acting)</a:t>
            </a:r>
          </a:p>
          <a:p>
            <a:pPr>
              <a:buClr>
                <a:schemeClr val="bg1"/>
              </a:buClr>
            </a:pPr>
            <a:r>
              <a:rPr lang="en-US" sz="2000" dirty="0">
                <a:solidFill>
                  <a:schemeClr val="bg1"/>
                </a:solidFill>
                <a:latin typeface="Calibri" panose="020F0502020204030204" pitchFamily="34" charset="0"/>
              </a:rPr>
              <a:t>2010-2011: Kendra Wilson (Acting)</a:t>
            </a:r>
          </a:p>
          <a:p>
            <a:pPr>
              <a:buClr>
                <a:schemeClr val="bg1"/>
              </a:buClr>
            </a:pPr>
            <a:r>
              <a:rPr lang="en-US" sz="2000" dirty="0">
                <a:solidFill>
                  <a:schemeClr val="bg1"/>
                </a:solidFill>
                <a:latin typeface="Calibri" panose="020F0502020204030204" pitchFamily="34" charset="0"/>
              </a:rPr>
              <a:t>2011-2013: Karen Gooden</a:t>
            </a:r>
          </a:p>
          <a:p>
            <a:pPr>
              <a:buClr>
                <a:schemeClr val="bg1"/>
              </a:buClr>
            </a:pPr>
            <a:r>
              <a:rPr lang="en-US" sz="2000" dirty="0">
                <a:solidFill>
                  <a:schemeClr val="bg1"/>
                </a:solidFill>
                <a:latin typeface="Calibri" panose="020F0502020204030204" pitchFamily="34" charset="0"/>
              </a:rPr>
              <a:t>2013-2015: Keisha Alleyne</a:t>
            </a:r>
          </a:p>
          <a:p>
            <a:pPr>
              <a:buClr>
                <a:schemeClr val="bg1"/>
              </a:buClr>
            </a:pPr>
            <a:r>
              <a:rPr lang="en-US" sz="2000" dirty="0">
                <a:solidFill>
                  <a:schemeClr val="bg1"/>
                </a:solidFill>
                <a:latin typeface="Calibri" panose="020F0502020204030204" pitchFamily="34" charset="0"/>
              </a:rPr>
              <a:t>2015-2016: Rana Constance</a:t>
            </a:r>
          </a:p>
          <a:p>
            <a:pPr>
              <a:buClr>
                <a:schemeClr val="bg1"/>
              </a:buClr>
            </a:pPr>
            <a:r>
              <a:rPr lang="en-US" sz="2000" dirty="0">
                <a:solidFill>
                  <a:schemeClr val="bg1"/>
                </a:solidFill>
                <a:latin typeface="Calibri" panose="020F0502020204030204" pitchFamily="34" charset="0"/>
              </a:rPr>
              <a:t>2016-2018: Shavonne </a:t>
            </a:r>
            <a:r>
              <a:rPr lang="en-US" sz="2000" dirty="0" err="1">
                <a:solidFill>
                  <a:schemeClr val="bg1"/>
                </a:solidFill>
                <a:latin typeface="Calibri" panose="020F0502020204030204" pitchFamily="34" charset="0"/>
              </a:rPr>
              <a:t>Ceruti</a:t>
            </a:r>
            <a:r>
              <a:rPr lang="en-US" sz="2000" dirty="0">
                <a:solidFill>
                  <a:schemeClr val="bg1"/>
                </a:solidFill>
                <a:latin typeface="Calibri" panose="020F0502020204030204" pitchFamily="34" charset="0"/>
              </a:rPr>
              <a:t>-Gay</a:t>
            </a:r>
          </a:p>
          <a:p>
            <a:pPr>
              <a:buClr>
                <a:schemeClr val="bg1"/>
              </a:buClr>
            </a:pPr>
            <a:r>
              <a:rPr lang="en-US" sz="2000" dirty="0">
                <a:solidFill>
                  <a:schemeClr val="bg1"/>
                </a:solidFill>
                <a:latin typeface="Calibri" panose="020F0502020204030204" pitchFamily="34" charset="0"/>
              </a:rPr>
              <a:t>2018-2020: Andrea Wright</a:t>
            </a:r>
          </a:p>
          <a:p>
            <a:pPr marL="0" indent="0">
              <a:buClr>
                <a:schemeClr val="bg1"/>
              </a:buClr>
              <a:buNone/>
            </a:pPr>
            <a:endParaRPr lang="en-US" sz="2000"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03865"/>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47700" y="6323504"/>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28868945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8675" y="290945"/>
            <a:ext cx="7772400" cy="1143000"/>
          </a:xfrm>
        </p:spPr>
        <p:txBody>
          <a:bodyPr>
            <a:scene3d>
              <a:camera prst="orthographicFront"/>
              <a:lightRig rig="soft" dir="t">
                <a:rot lat="0" lon="0" rev="10800000"/>
              </a:lightRig>
            </a:scene3d>
            <a:sp3d>
              <a:bevelT w="27940" h="12700"/>
              <a:contourClr>
                <a:srgbClr val="DDDDDD"/>
              </a:contourClr>
            </a:sp3d>
          </a:bodyPr>
          <a:lstStyle/>
          <a:p>
            <a:pPr algn="r"/>
            <a:r>
              <a:rPr lang="en-US" sz="4000" b="1" dirty="0">
                <a:solidFill>
                  <a:schemeClr val="bg1"/>
                </a:solidFill>
                <a:effectLst/>
                <a:latin typeface="Calibri" panose="020F0502020204030204" pitchFamily="34" charset="0"/>
              </a:rPr>
              <a:t>Sigma Kappa Zeta </a:t>
            </a:r>
            <a:br>
              <a:rPr lang="en-US" sz="4000" b="1" dirty="0">
                <a:solidFill>
                  <a:schemeClr val="bg1"/>
                </a:solidFill>
                <a:effectLst/>
                <a:latin typeface="Calibri" panose="020F0502020204030204" pitchFamily="34" charset="0"/>
              </a:rPr>
            </a:br>
            <a:r>
              <a:rPr lang="en-US" sz="4000" b="1" dirty="0">
                <a:solidFill>
                  <a:schemeClr val="bg1"/>
                </a:solidFill>
                <a:effectLst/>
                <a:latin typeface="Calibri" panose="020F0502020204030204" pitchFamily="34" charset="0"/>
              </a:rPr>
              <a:t>Chapter History</a:t>
            </a:r>
            <a:endParaRPr lang="en-US" sz="4000" b="1" i="1" spc="150" dirty="0">
              <a:ln w="11430"/>
              <a:solidFill>
                <a:srgbClr val="0000CC"/>
              </a:solidFill>
              <a:effectLst/>
              <a:latin typeface="Calisto MT" panose="02040603050505030304" pitchFamily="18" charset="0"/>
            </a:endParaRPr>
          </a:p>
        </p:txBody>
      </p:sp>
      <p:sp>
        <p:nvSpPr>
          <p:cNvPr id="8" name="Content Placeholder 7"/>
          <p:cNvSpPr>
            <a:spLocks noGrp="1"/>
          </p:cNvSpPr>
          <p:nvPr>
            <p:ph idx="1"/>
          </p:nvPr>
        </p:nvSpPr>
        <p:spPr>
          <a:xfrm>
            <a:off x="685800" y="1746971"/>
            <a:ext cx="7772400" cy="4114800"/>
          </a:xfrm>
        </p:spPr>
        <p:txBody>
          <a:bodyPr anchor="ctr"/>
          <a:lstStyle/>
          <a:p>
            <a:pPr marL="0" lvl="1" indent="0" algn="ctr">
              <a:buClr>
                <a:schemeClr val="accent2"/>
              </a:buClr>
              <a:buNone/>
            </a:pPr>
            <a:endParaRPr lang="en-US" altLang="en-US" sz="1600" b="1" i="1" dirty="0">
              <a:solidFill>
                <a:schemeClr val="bg1"/>
              </a:solidFill>
              <a:latin typeface="Calibri" panose="020F0502020204030204" pitchFamily="34" charset="0"/>
            </a:endParaRPr>
          </a:p>
          <a:p>
            <a:endParaRPr lang="en-US" sz="1600" b="1" i="1" dirty="0">
              <a:solidFill>
                <a:srgbClr val="0000CC"/>
              </a:solidFill>
            </a:endParaRPr>
          </a:p>
          <a:p>
            <a:r>
              <a:rPr lang="en-US" sz="1600" b="1" i="1" dirty="0">
                <a:solidFill>
                  <a:srgbClr val="0000CC"/>
                </a:solidFill>
              </a:rPr>
              <a:t>Created Spr.’ 2016 by Soror Sabrina Dukes</a:t>
            </a:r>
          </a:p>
          <a:p>
            <a:r>
              <a:rPr lang="en-US" sz="1600" b="1" i="1" dirty="0">
                <a:solidFill>
                  <a:srgbClr val="0000CC"/>
                </a:solidFill>
              </a:rPr>
              <a:t>Revised </a:t>
            </a:r>
            <a:r>
              <a:rPr lang="en-US" sz="1600" b="1" i="1">
                <a:solidFill>
                  <a:srgbClr val="0000CC"/>
                </a:solidFill>
              </a:rPr>
              <a:t>Summer 2016 </a:t>
            </a:r>
            <a:r>
              <a:rPr lang="en-US" sz="1600" b="1" i="1" dirty="0">
                <a:solidFill>
                  <a:srgbClr val="0000CC"/>
                </a:solidFill>
              </a:rPr>
              <a:t>by Soror Virna Springer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2508" y="138546"/>
            <a:ext cx="1447799" cy="1447799"/>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4308178"/>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85800" y="6070303"/>
            <a:ext cx="7848600" cy="646331"/>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and may not be reproduced without our expressed consent.  If  you like the presentation, respect our intellectual property and contact us at </a:t>
            </a:r>
          </a:p>
          <a:p>
            <a:pPr algn="ctr">
              <a:defRPr/>
            </a:pPr>
            <a:r>
              <a:rPr lang="en-US" sz="1200" i="1" dirty="0">
                <a:solidFill>
                  <a:srgbClr val="0000CC"/>
                </a:solidFill>
                <a:latin typeface="Cambria" panose="02040503050406030204" pitchFamily="18" charset="0"/>
              </a:rPr>
              <a:t>sigmakappazeta@onebox.com</a:t>
            </a:r>
          </a:p>
        </p:txBody>
      </p:sp>
    </p:spTree>
    <p:extLst>
      <p:ext uri="{BB962C8B-B14F-4D97-AF65-F5344CB8AC3E}">
        <p14:creationId xmlns:p14="http://schemas.microsoft.com/office/powerpoint/2010/main" val="4221089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685800" y="152401"/>
            <a:ext cx="7772400" cy="1143000"/>
          </a:xfrm>
        </p:spPr>
        <p:txBody>
          <a:bodyPr>
            <a:scene3d>
              <a:camera prst="orthographicFront"/>
              <a:lightRig rig="soft" dir="t">
                <a:rot lat="0" lon="0" rev="10800000"/>
              </a:lightRig>
            </a:scene3d>
            <a:sp3d>
              <a:bevelT w="27940" h="12700"/>
              <a:contourClr>
                <a:srgbClr val="DDDDDD"/>
              </a:contourClr>
            </a:sp3d>
          </a:bodyPr>
          <a:lstStyle/>
          <a:p>
            <a:r>
              <a:rPr lang="en-US" sz="3200" b="1" dirty="0">
                <a:solidFill>
                  <a:schemeClr val="bg1"/>
                </a:solidFill>
                <a:effectLst/>
                <a:latin typeface="Calibri" panose="020F0502020204030204" pitchFamily="34" charset="0"/>
              </a:rPr>
              <a:t>Sigma Kappa Zeta Chapter History</a:t>
            </a:r>
            <a:endParaRPr lang="en-US" sz="32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807027" y="1055404"/>
            <a:ext cx="7924800" cy="4747192"/>
          </a:xfrm>
        </p:spPr>
        <p:txBody>
          <a:bodyPr/>
          <a:lstStyle/>
          <a:p>
            <a:pPr>
              <a:buClr>
                <a:schemeClr val="bg1"/>
              </a:buClr>
              <a:buFont typeface="Arial" panose="020B0604020202020204" pitchFamily="34" charset="0"/>
              <a:buChar char="•"/>
            </a:pPr>
            <a:r>
              <a:rPr lang="en-US" sz="2000" b="1" dirty="0">
                <a:solidFill>
                  <a:schemeClr val="bg1"/>
                </a:solidFill>
                <a:latin typeface="Calibri" panose="020F0502020204030204" pitchFamily="34" charset="0"/>
              </a:rPr>
              <a:t>Received charter approval from International Grand Basileus Dr. Barbara West Carpenter in 2001</a:t>
            </a:r>
          </a:p>
          <a:p>
            <a:pPr>
              <a:buClr>
                <a:schemeClr val="bg1"/>
              </a:buClr>
              <a:buFont typeface="Arial" panose="020B0604020202020204" pitchFamily="34" charset="0"/>
              <a:buChar char="•"/>
            </a:pPr>
            <a:r>
              <a:rPr lang="en-US" sz="2000" b="1" dirty="0">
                <a:solidFill>
                  <a:schemeClr val="bg1"/>
                </a:solidFill>
                <a:latin typeface="Calibri" panose="020F0502020204030204" pitchFamily="34" charset="0"/>
              </a:rPr>
              <a:t>Sigma Kappa Zeta Chapter was chartered on Friday, September 7, 2001 to serve the borough of Brooklyn, NY; however, the official celebration of the chapter chartering occurred Saturday, November 3, 2001 at Cake Man Raven.  </a:t>
            </a:r>
          </a:p>
          <a:p>
            <a:pPr>
              <a:buClr>
                <a:schemeClr val="bg1"/>
              </a:buClr>
              <a:buFont typeface="Arial" panose="020B0604020202020204" pitchFamily="34" charset="0"/>
              <a:buChar char="•"/>
            </a:pPr>
            <a:r>
              <a:rPr lang="en-US" sz="2000" b="1" dirty="0">
                <a:solidFill>
                  <a:schemeClr val="bg1"/>
                </a:solidFill>
                <a:latin typeface="Calibri" panose="020F0502020204030204" pitchFamily="34" charset="0"/>
              </a:rPr>
              <a:t>The chartering ceremony was officiated by Past International Grand Basileus, Dr. Edith V. Francis.  </a:t>
            </a:r>
          </a:p>
          <a:p>
            <a:pPr>
              <a:buClr>
                <a:schemeClr val="bg1"/>
              </a:buClr>
              <a:buFont typeface="Arial" panose="020B0604020202020204" pitchFamily="34" charset="0"/>
              <a:buChar char="•"/>
            </a:pPr>
            <a:r>
              <a:rPr lang="en-US" sz="2000" b="1" dirty="0">
                <a:solidFill>
                  <a:schemeClr val="bg1"/>
                </a:solidFill>
                <a:latin typeface="Calibri" panose="020F0502020204030204" pitchFamily="34" charset="0"/>
              </a:rPr>
              <a:t>Invited guests also included, Past NY State Director (2001), Soror Jacqueline Lemon Denton, Members from Delta Alpha Zeta (Brooklyn), Rho Xi Zeta (Staten Island), Delta Mu Zeta (Harlem), Rho Omicron Zeta, Iota Theta Zeta (Long Island), Kappa Epsilon Zeta (Bronx), Gamma Xi Zeta (Westchester), visiting Sorors from Ohio, Brothers of Kappa Beta Sigma (Brooklyn) and visiting brothers from Louisiana.</a:t>
            </a:r>
          </a:p>
          <a:p>
            <a:endParaRPr lang="en-US" sz="1400" dirty="0">
              <a:solidFill>
                <a:schemeClr val="bg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0267" y="4649269"/>
            <a:ext cx="1863095" cy="1594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47700" y="6243934"/>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and may </a:t>
            </a:r>
          </a:p>
          <a:p>
            <a:pPr algn="ctr">
              <a:defRPr/>
            </a:pPr>
            <a:r>
              <a:rPr lang="en-US" sz="1200" i="1" dirty="0">
                <a:solidFill>
                  <a:srgbClr val="0000CC"/>
                </a:solidFill>
                <a:latin typeface="Cambria" panose="02040503050406030204" pitchFamily="18" charset="0"/>
              </a:rPr>
              <a:t>not be reproduced without our expressed consent.  </a:t>
            </a:r>
          </a:p>
        </p:txBody>
      </p:sp>
    </p:spTree>
    <p:extLst>
      <p:ext uri="{BB962C8B-B14F-4D97-AF65-F5344CB8AC3E}">
        <p14:creationId xmlns:p14="http://schemas.microsoft.com/office/powerpoint/2010/main" val="28254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36879E-7EFB-274A-91A3-0CA776DC5740}"/>
              </a:ext>
            </a:extLst>
          </p:cNvPr>
          <p:cNvSpPr>
            <a:spLocks noGrp="1"/>
          </p:cNvSpPr>
          <p:nvPr>
            <p:ph type="title"/>
          </p:nvPr>
        </p:nvSpPr>
        <p:spPr>
          <a:xfrm>
            <a:off x="685800" y="181685"/>
            <a:ext cx="7772400" cy="1143000"/>
          </a:xfrm>
        </p:spPr>
        <p:txBody>
          <a:bodyPr/>
          <a:lstStyle/>
          <a:p>
            <a:r>
              <a:rPr lang="en-US"/>
              <a:t>Chartering Picture</a:t>
            </a:r>
          </a:p>
        </p:txBody>
      </p:sp>
      <p:pic>
        <p:nvPicPr>
          <p:cNvPr id="4" name="Picture 4">
            <a:extLst>
              <a:ext uri="{FF2B5EF4-FFF2-40B4-BE49-F238E27FC236}">
                <a16:creationId xmlns:a16="http://schemas.microsoft.com/office/drawing/2014/main" id="{A6192912-6BC4-EF42-BBD8-81796DA2F95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04721" y="1324685"/>
            <a:ext cx="7307942" cy="5184564"/>
          </a:xfrm>
          <a:prstGeom prst="rect">
            <a:avLst/>
          </a:prstGeom>
        </p:spPr>
      </p:pic>
    </p:spTree>
    <p:extLst>
      <p:ext uri="{BB962C8B-B14F-4D97-AF65-F5344CB8AC3E}">
        <p14:creationId xmlns:p14="http://schemas.microsoft.com/office/powerpoint/2010/main" val="1464060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63FC68A-1FB2-144D-BEAB-C56677CDC107}"/>
              </a:ext>
            </a:extLst>
          </p:cNvPr>
          <p:cNvSpPr txBox="1"/>
          <p:nvPr/>
        </p:nvSpPr>
        <p:spPr>
          <a:xfrm>
            <a:off x="2778834" y="1309255"/>
            <a:ext cx="4433189" cy="4401205"/>
          </a:xfrm>
          <a:prstGeom prst="rect">
            <a:avLst/>
          </a:prstGeom>
          <a:noFill/>
        </p:spPr>
        <p:txBody>
          <a:bodyPr wrap="square">
            <a:spAutoFit/>
          </a:bodyPr>
          <a:lstStyle/>
          <a:p>
            <a:pPr marL="0" indent="0">
              <a:buNone/>
              <a:tabLst>
                <a:tab pos="457200" algn="l"/>
              </a:tabLst>
            </a:pPr>
            <a:r>
              <a:rPr lang="en-US" sz="2000" b="1" i="1">
                <a:latin typeface="Calibri" panose="020F0502020204030204" pitchFamily="34" charset="0"/>
              </a:rPr>
              <a:t>Basileus</a:t>
            </a:r>
            <a:r>
              <a:rPr lang="en-US" sz="2000">
                <a:latin typeface="Calibri" panose="020F0502020204030204" pitchFamily="34" charset="0"/>
              </a:rPr>
              <a:t> – Tara Mock</a:t>
            </a:r>
          </a:p>
          <a:p>
            <a:pPr marL="0" indent="0">
              <a:buNone/>
              <a:tabLst>
                <a:tab pos="457200" algn="l"/>
              </a:tabLst>
            </a:pPr>
            <a:r>
              <a:rPr lang="en-US" sz="2000" b="1" i="1">
                <a:latin typeface="Calibri" panose="020F0502020204030204" pitchFamily="34" charset="0"/>
              </a:rPr>
              <a:t>1</a:t>
            </a:r>
            <a:r>
              <a:rPr lang="en-US" sz="2000" b="1" i="1" baseline="30000">
                <a:latin typeface="Calibri" panose="020F0502020204030204" pitchFamily="34" charset="0"/>
              </a:rPr>
              <a:t>st</a:t>
            </a:r>
            <a:r>
              <a:rPr lang="en-US" sz="2000" b="1" i="1">
                <a:latin typeface="Calibri" panose="020F0502020204030204" pitchFamily="34" charset="0"/>
              </a:rPr>
              <a:t> Anti Basileus </a:t>
            </a:r>
            <a:r>
              <a:rPr lang="en-US" sz="2000">
                <a:latin typeface="Calibri" panose="020F0502020204030204" pitchFamily="34" charset="0"/>
              </a:rPr>
              <a:t>– Karen Gooden</a:t>
            </a:r>
          </a:p>
          <a:p>
            <a:pPr marL="0" indent="0">
              <a:buNone/>
              <a:tabLst>
                <a:tab pos="457200" algn="l"/>
              </a:tabLst>
            </a:pPr>
            <a:r>
              <a:rPr lang="en-US" sz="2000" b="1" i="1">
                <a:latin typeface="Calibri" panose="020F0502020204030204" pitchFamily="34" charset="0"/>
              </a:rPr>
              <a:t>2</a:t>
            </a:r>
            <a:r>
              <a:rPr lang="en-US" sz="2000" b="1" i="1" baseline="30000">
                <a:latin typeface="Calibri" panose="020F0502020204030204" pitchFamily="34" charset="0"/>
              </a:rPr>
              <a:t>nd</a:t>
            </a:r>
            <a:r>
              <a:rPr lang="en-US" sz="2000" b="1" i="1">
                <a:latin typeface="Calibri" panose="020F0502020204030204" pitchFamily="34" charset="0"/>
              </a:rPr>
              <a:t> Anti Basileus </a:t>
            </a:r>
            <a:r>
              <a:rPr lang="en-US" sz="2000">
                <a:latin typeface="Calibri" panose="020F0502020204030204" pitchFamily="34" charset="0"/>
              </a:rPr>
              <a:t>– Camille Titus</a:t>
            </a:r>
          </a:p>
          <a:p>
            <a:pPr marL="0" indent="0">
              <a:buNone/>
              <a:tabLst>
                <a:tab pos="457200" algn="l"/>
              </a:tabLst>
            </a:pPr>
            <a:r>
              <a:rPr lang="en-US" sz="2000" b="1" i="1">
                <a:latin typeface="Calibri" panose="020F0502020204030204" pitchFamily="34" charset="0"/>
              </a:rPr>
              <a:t>3</a:t>
            </a:r>
            <a:r>
              <a:rPr lang="en-US" sz="2000" b="1" i="1" baseline="30000">
                <a:latin typeface="Calibri" panose="020F0502020204030204" pitchFamily="34" charset="0"/>
              </a:rPr>
              <a:t>rd</a:t>
            </a:r>
            <a:r>
              <a:rPr lang="en-US" sz="2000" b="1" i="1">
                <a:latin typeface="Calibri" panose="020F0502020204030204" pitchFamily="34" charset="0"/>
              </a:rPr>
              <a:t> Anti Basileus </a:t>
            </a:r>
            <a:r>
              <a:rPr lang="en-US" sz="2000">
                <a:latin typeface="Calibri" panose="020F0502020204030204" pitchFamily="34" charset="0"/>
              </a:rPr>
              <a:t>– Virna Springer</a:t>
            </a:r>
          </a:p>
          <a:p>
            <a:pPr marL="0" indent="0">
              <a:buNone/>
              <a:tabLst>
                <a:tab pos="457200" algn="l"/>
              </a:tabLst>
            </a:pPr>
            <a:r>
              <a:rPr lang="en-US" sz="2000" b="1" i="1">
                <a:latin typeface="Calibri" panose="020F0502020204030204" pitchFamily="34" charset="0"/>
              </a:rPr>
              <a:t>Phylacter</a:t>
            </a:r>
            <a:r>
              <a:rPr lang="en-US" sz="2000">
                <a:latin typeface="Calibri" panose="020F0502020204030204" pitchFamily="34" charset="0"/>
              </a:rPr>
              <a:t> – Patricia MaGlashan</a:t>
            </a:r>
          </a:p>
          <a:p>
            <a:pPr marL="0" indent="0">
              <a:buNone/>
              <a:tabLst>
                <a:tab pos="457200" algn="l"/>
              </a:tabLst>
            </a:pPr>
            <a:r>
              <a:rPr lang="en-US" sz="2000" b="1" i="1">
                <a:latin typeface="Calibri" panose="020F0502020204030204" pitchFamily="34" charset="0"/>
              </a:rPr>
              <a:t>Tamias</a:t>
            </a:r>
            <a:r>
              <a:rPr lang="en-US" sz="2000">
                <a:latin typeface="Calibri" panose="020F0502020204030204" pitchFamily="34" charset="0"/>
              </a:rPr>
              <a:t> – Shameka Durant</a:t>
            </a:r>
          </a:p>
          <a:p>
            <a:pPr marL="0" indent="0">
              <a:buNone/>
              <a:tabLst>
                <a:tab pos="457200" algn="l"/>
              </a:tabLst>
            </a:pPr>
            <a:r>
              <a:rPr lang="en-US" sz="2000" b="1" i="1">
                <a:latin typeface="Calibri" panose="020F0502020204030204" pitchFamily="34" charset="0"/>
              </a:rPr>
              <a:t>Grammateus</a:t>
            </a:r>
            <a:r>
              <a:rPr lang="en-US" sz="2000">
                <a:latin typeface="Calibri" panose="020F0502020204030204" pitchFamily="34" charset="0"/>
              </a:rPr>
              <a:t> – Tanya Denny</a:t>
            </a:r>
          </a:p>
          <a:p>
            <a:pPr marL="0" indent="0">
              <a:buNone/>
              <a:tabLst>
                <a:tab pos="457200" algn="l"/>
              </a:tabLst>
            </a:pPr>
            <a:r>
              <a:rPr lang="en-US" sz="2000" b="1" i="1">
                <a:latin typeface="Calibri" panose="020F0502020204030204" pitchFamily="34" charset="0"/>
              </a:rPr>
              <a:t>Tamias-Grammateus</a:t>
            </a:r>
            <a:r>
              <a:rPr lang="en-US" sz="2000">
                <a:latin typeface="Calibri" panose="020F0502020204030204" pitchFamily="34" charset="0"/>
              </a:rPr>
              <a:t> – Norita Wiggins</a:t>
            </a:r>
          </a:p>
          <a:p>
            <a:pPr marL="0" indent="0">
              <a:buNone/>
              <a:tabLst>
                <a:tab pos="457200" algn="l"/>
              </a:tabLst>
            </a:pPr>
            <a:r>
              <a:rPr lang="en-US" sz="2000" b="1" i="1">
                <a:latin typeface="Calibri" panose="020F0502020204030204" pitchFamily="34" charset="0"/>
              </a:rPr>
              <a:t>Antipokritis – </a:t>
            </a:r>
            <a:r>
              <a:rPr lang="en-US" sz="2000">
                <a:latin typeface="Calibri" panose="020F0502020204030204" pitchFamily="34" charset="0"/>
              </a:rPr>
              <a:t>Ericka Tate-Souvenir</a:t>
            </a:r>
            <a:endParaRPr lang="en-US" sz="2000" b="1" i="1">
              <a:latin typeface="Calibri" panose="020F0502020204030204" pitchFamily="34" charset="0"/>
            </a:endParaRPr>
          </a:p>
          <a:p>
            <a:pPr marL="0" indent="0">
              <a:buNone/>
              <a:tabLst>
                <a:tab pos="457200" algn="l"/>
              </a:tabLst>
            </a:pPr>
            <a:r>
              <a:rPr lang="en-US" sz="2000" b="1" i="1">
                <a:latin typeface="Calibri" panose="020F0502020204030204" pitchFamily="34" charset="0"/>
              </a:rPr>
              <a:t>Epistoleus</a:t>
            </a:r>
            <a:r>
              <a:rPr lang="en-US" sz="2000">
                <a:latin typeface="Calibri" panose="020F0502020204030204" pitchFamily="34" charset="0"/>
              </a:rPr>
              <a:t> – Tanya Wiggins</a:t>
            </a:r>
          </a:p>
          <a:p>
            <a:pPr marL="0" indent="0">
              <a:buNone/>
              <a:tabLst>
                <a:tab pos="457200" algn="l"/>
              </a:tabLst>
            </a:pPr>
            <a:r>
              <a:rPr lang="en-US" sz="2000" b="1" i="1">
                <a:latin typeface="Calibri" panose="020F0502020204030204" pitchFamily="34" charset="0"/>
              </a:rPr>
              <a:t>Sunshine Chair </a:t>
            </a:r>
            <a:r>
              <a:rPr lang="en-US" sz="2000">
                <a:latin typeface="Calibri" panose="020F0502020204030204" pitchFamily="34" charset="0"/>
              </a:rPr>
              <a:t>– Tanya Denny</a:t>
            </a:r>
          </a:p>
          <a:p>
            <a:pPr marL="0" indent="0">
              <a:buNone/>
              <a:tabLst>
                <a:tab pos="457200" algn="l"/>
              </a:tabLst>
            </a:pPr>
            <a:r>
              <a:rPr lang="en-US" sz="2000" b="1" i="1">
                <a:latin typeface="Calibri" panose="020F0502020204030204" pitchFamily="34" charset="0"/>
              </a:rPr>
              <a:t>Finer Womanhood Chair </a:t>
            </a:r>
            <a:r>
              <a:rPr lang="en-US" sz="2000">
                <a:latin typeface="Calibri" panose="020F0502020204030204" pitchFamily="34" charset="0"/>
              </a:rPr>
              <a:t>– Eudora Wallace  </a:t>
            </a:r>
          </a:p>
          <a:p>
            <a:pPr marL="0" indent="0">
              <a:buNone/>
              <a:tabLst>
                <a:tab pos="457200" algn="l"/>
              </a:tabLst>
            </a:pPr>
            <a:endParaRPr lang="en-US" sz="2000">
              <a:latin typeface="Calibri" panose="020F0502020204030204" pitchFamily="34" charset="0"/>
            </a:endParaRPr>
          </a:p>
        </p:txBody>
      </p:sp>
      <p:sp>
        <p:nvSpPr>
          <p:cNvPr id="7" name="TextBox 6">
            <a:extLst>
              <a:ext uri="{FF2B5EF4-FFF2-40B4-BE49-F238E27FC236}">
                <a16:creationId xmlns:a16="http://schemas.microsoft.com/office/drawing/2014/main" id="{C5B55E68-CF97-984A-93E4-1EA10A18E2CB}"/>
              </a:ext>
            </a:extLst>
          </p:cNvPr>
          <p:cNvSpPr txBox="1"/>
          <p:nvPr/>
        </p:nvSpPr>
        <p:spPr>
          <a:xfrm>
            <a:off x="124899" y="6142584"/>
            <a:ext cx="8880290" cy="523220"/>
          </a:xfrm>
          <a:prstGeom prst="rect">
            <a:avLst/>
          </a:prstGeom>
          <a:noFill/>
        </p:spPr>
        <p:txBody>
          <a:bodyPr wrap="square">
            <a:spAutoFit/>
          </a:bodyPr>
          <a:lstStyle/>
          <a:p>
            <a:pPr algn="ctr">
              <a:defRPr/>
            </a:pPr>
            <a:r>
              <a:rPr lang="en-US" sz="1400" i="1">
                <a:latin typeface="Cambria" panose="02040503050406030204" pitchFamily="18" charset="0"/>
              </a:rPr>
              <a:t>This presentation is the property of Zeta Phi Beta Sorority, Inc., Sigma Kappa Zeta Chapter</a:t>
            </a:r>
          </a:p>
          <a:p>
            <a:pPr algn="ctr">
              <a:defRPr/>
            </a:pPr>
            <a:r>
              <a:rPr lang="en-US" sz="1400" i="1">
                <a:latin typeface="Cambria" panose="02040503050406030204" pitchFamily="18" charset="0"/>
              </a:rPr>
              <a:t> and may not be reproduced without our expressed consent.  </a:t>
            </a:r>
            <a:endParaRPr lang="en-US" sz="1400"/>
          </a:p>
        </p:txBody>
      </p:sp>
      <p:pic>
        <p:nvPicPr>
          <p:cNvPr id="9" name="Picture 2">
            <a:extLst>
              <a:ext uri="{FF2B5EF4-FFF2-40B4-BE49-F238E27FC236}">
                <a16:creationId xmlns:a16="http://schemas.microsoft.com/office/drawing/2014/main" id="{3CF57464-2799-F14A-941B-841A506572DC}"/>
              </a:ext>
            </a:extLst>
          </p:cNvPr>
          <p:cNvPicPr>
            <a:picLocks noChangeAspect="1" noChangeArrowheads="1"/>
          </p:cNvPicPr>
          <p:nvPr/>
        </p:nvPicPr>
        <p:blipFill>
          <a:blip r:embed="rId2" cstate="print">
            <a:lum bright="70000" contrast="-70000"/>
            <a:extLst>
              <a:ext uri="{BEBA8EAE-BF5A-486C-A8C5-ECC9F3942E4B}">
                <a14:imgProps xmlns:a14="http://schemas.microsoft.com/office/drawing/2010/main">
                  <a14:imgLayer r:embed="rId3">
                    <a14:imgEffect>
                      <a14:backgroundRemoval t="0" b="99758" l="0" r="99451"/>
                    </a14:imgEffect>
                  </a14:imgLayer>
                </a14:imgProps>
              </a:ext>
              <a:ext uri="{28A0092B-C50C-407E-A947-70E740481C1C}">
                <a14:useLocalDpi xmlns:a14="http://schemas.microsoft.com/office/drawing/2010/main" val="0"/>
              </a:ext>
            </a:extLst>
          </a:blip>
          <a:srcRect/>
          <a:stretch>
            <a:fillRect/>
          </a:stretch>
        </p:blipFill>
        <p:spPr bwMode="auto">
          <a:xfrm>
            <a:off x="7498621" y="4526004"/>
            <a:ext cx="1624815" cy="12318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a:extLst>
              <a:ext uri="{FF2B5EF4-FFF2-40B4-BE49-F238E27FC236}">
                <a16:creationId xmlns:a16="http://schemas.microsoft.com/office/drawing/2014/main" id="{02FBFABA-9319-EE47-AEF2-9C7B66CBCA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52400"/>
            <a:ext cx="1156855" cy="1156855"/>
          </a:xfrm>
          <a:prstGeom prst="rect">
            <a:avLst/>
          </a:prstGeom>
        </p:spPr>
      </p:pic>
      <p:sp>
        <p:nvSpPr>
          <p:cNvPr id="13" name="TextBox 12">
            <a:extLst>
              <a:ext uri="{FF2B5EF4-FFF2-40B4-BE49-F238E27FC236}">
                <a16:creationId xmlns:a16="http://schemas.microsoft.com/office/drawing/2014/main" id="{D2A32057-AC2B-BA42-8D07-1224C1BA7837}"/>
              </a:ext>
            </a:extLst>
          </p:cNvPr>
          <p:cNvSpPr txBox="1"/>
          <p:nvPr/>
        </p:nvSpPr>
        <p:spPr>
          <a:xfrm>
            <a:off x="1450672" y="333800"/>
            <a:ext cx="7261232" cy="646331"/>
          </a:xfrm>
          <a:prstGeom prst="rect">
            <a:avLst/>
          </a:prstGeom>
          <a:noFill/>
        </p:spPr>
        <p:txBody>
          <a:bodyPr wrap="square">
            <a:spAutoFit/>
          </a:bodyPr>
          <a:lstStyle/>
          <a:p>
            <a:r>
              <a:rPr lang="en-US" sz="3600" b="1">
                <a:effectLst/>
                <a:latin typeface="Calibri" panose="020F0502020204030204" pitchFamily="34" charset="0"/>
              </a:rPr>
              <a:t>Sigma Kappa Zeta Chapter </a:t>
            </a:r>
            <a:r>
              <a:rPr lang="en-US" sz="3600" b="1">
                <a:latin typeface="Calibri" panose="020F0502020204030204" pitchFamily="34" charset="0"/>
              </a:rPr>
              <a:t>1</a:t>
            </a:r>
            <a:r>
              <a:rPr lang="en-US" sz="3600" b="1" baseline="30000">
                <a:latin typeface="Calibri" panose="020F0502020204030204" pitchFamily="34" charset="0"/>
              </a:rPr>
              <a:t>st</a:t>
            </a:r>
            <a:r>
              <a:rPr lang="en-US" sz="3600" b="1">
                <a:latin typeface="Calibri" panose="020F0502020204030204" pitchFamily="34" charset="0"/>
              </a:rPr>
              <a:t> officers</a:t>
            </a:r>
            <a:endParaRPr lang="en-US" sz="3600"/>
          </a:p>
        </p:txBody>
      </p:sp>
    </p:spTree>
    <p:extLst>
      <p:ext uri="{BB962C8B-B14F-4D97-AF65-F5344CB8AC3E}">
        <p14:creationId xmlns:p14="http://schemas.microsoft.com/office/powerpoint/2010/main" val="55563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1385455" y="124910"/>
            <a:ext cx="7467600" cy="609599"/>
          </a:xfrm>
        </p:spPr>
        <p:txBody>
          <a:bodyPr>
            <a:scene3d>
              <a:camera prst="orthographicFront"/>
              <a:lightRig rig="soft" dir="t">
                <a:rot lat="0" lon="0" rev="10800000"/>
              </a:lightRig>
            </a:scene3d>
            <a:sp3d>
              <a:bevelT w="27940" h="12700"/>
              <a:contourClr>
                <a:srgbClr val="DDDDDD"/>
              </a:contourClr>
            </a:sp3d>
          </a:bodyPr>
          <a:lstStyle/>
          <a:p>
            <a:r>
              <a:rPr lang="en-US" sz="3200" b="1" dirty="0">
                <a:solidFill>
                  <a:schemeClr val="bg1"/>
                </a:solidFill>
                <a:effectLst/>
                <a:latin typeface="Calibri" panose="020F0502020204030204" pitchFamily="34" charset="0"/>
              </a:rPr>
              <a:t>Charter Members</a:t>
            </a:r>
            <a:endParaRPr lang="en-US" sz="3200" b="1" i="1" spc="150" dirty="0">
              <a:ln w="11430"/>
              <a:solidFill>
                <a:schemeClr val="bg1"/>
              </a:solidFill>
              <a:effectLst/>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sp>
        <p:nvSpPr>
          <p:cNvPr id="2" name="Rectangle 1"/>
          <p:cNvSpPr/>
          <p:nvPr/>
        </p:nvSpPr>
        <p:spPr>
          <a:xfrm>
            <a:off x="517971" y="6251147"/>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pic>
        <p:nvPicPr>
          <p:cNvPr id="10" name="Content Placeholder 9"/>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446226" y="846043"/>
            <a:ext cx="6920345" cy="519025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45300" y="4333875"/>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057400" y="2359928"/>
            <a:ext cx="1042555"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Tanya Denny</a:t>
            </a:r>
          </a:p>
        </p:txBody>
      </p:sp>
      <p:sp>
        <p:nvSpPr>
          <p:cNvPr id="12" name="TextBox 11"/>
          <p:cNvSpPr txBox="1"/>
          <p:nvPr/>
        </p:nvSpPr>
        <p:spPr>
          <a:xfrm>
            <a:off x="3581400" y="2359928"/>
            <a:ext cx="1264227" cy="276999"/>
          </a:xfrm>
          <a:prstGeom prst="rect">
            <a:avLst/>
          </a:prstGeom>
          <a:solidFill>
            <a:schemeClr val="tx1"/>
          </a:solidFill>
        </p:spPr>
        <p:txBody>
          <a:bodyPr wrap="square" rtlCol="0">
            <a:spAutoFit/>
          </a:bodyPr>
          <a:lstStyle/>
          <a:p>
            <a:pPr algn="ctr"/>
            <a:r>
              <a:rPr lang="en-US" sz="1200" b="1" dirty="0" err="1">
                <a:solidFill>
                  <a:schemeClr val="bg1"/>
                </a:solidFill>
                <a:latin typeface="Calibri" panose="020F0502020204030204" pitchFamily="34" charset="0"/>
              </a:rPr>
              <a:t>Shameka</a:t>
            </a:r>
            <a:r>
              <a:rPr lang="en-US" sz="1200" b="1" dirty="0">
                <a:solidFill>
                  <a:schemeClr val="bg1"/>
                </a:solidFill>
                <a:latin typeface="Calibri" panose="020F0502020204030204" pitchFamily="34" charset="0"/>
              </a:rPr>
              <a:t> Durant</a:t>
            </a:r>
          </a:p>
        </p:txBody>
      </p:sp>
      <p:sp>
        <p:nvSpPr>
          <p:cNvPr id="13" name="TextBox 12"/>
          <p:cNvSpPr txBox="1"/>
          <p:nvPr/>
        </p:nvSpPr>
        <p:spPr>
          <a:xfrm>
            <a:off x="5545282" y="2359928"/>
            <a:ext cx="1028700" cy="261610"/>
          </a:xfrm>
          <a:prstGeom prst="rect">
            <a:avLst/>
          </a:prstGeom>
          <a:solidFill>
            <a:schemeClr val="tx1"/>
          </a:solidFill>
        </p:spPr>
        <p:txBody>
          <a:bodyPr wrap="square" rtlCol="0">
            <a:spAutoFit/>
          </a:bodyPr>
          <a:lstStyle/>
          <a:p>
            <a:pPr algn="ctr"/>
            <a:r>
              <a:rPr lang="en-US" sz="1100" b="1" dirty="0">
                <a:solidFill>
                  <a:schemeClr val="bg1"/>
                </a:solidFill>
                <a:latin typeface="Calibri" panose="020F0502020204030204" pitchFamily="34" charset="0"/>
              </a:rPr>
              <a:t>Karen Gooden</a:t>
            </a:r>
          </a:p>
        </p:txBody>
      </p:sp>
      <p:sp>
        <p:nvSpPr>
          <p:cNvPr id="14" name="TextBox 13"/>
          <p:cNvSpPr txBox="1"/>
          <p:nvPr/>
        </p:nvSpPr>
        <p:spPr>
          <a:xfrm>
            <a:off x="7263245" y="2359928"/>
            <a:ext cx="1042555"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Tara Mock</a:t>
            </a:r>
          </a:p>
        </p:txBody>
      </p:sp>
      <p:sp>
        <p:nvSpPr>
          <p:cNvPr id="15" name="TextBox 14"/>
          <p:cNvSpPr txBox="1"/>
          <p:nvPr/>
        </p:nvSpPr>
        <p:spPr>
          <a:xfrm>
            <a:off x="1652155" y="4091114"/>
            <a:ext cx="1447800"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Patricia </a:t>
            </a:r>
            <a:r>
              <a:rPr lang="en-US" sz="1200" b="1" dirty="0" err="1">
                <a:solidFill>
                  <a:schemeClr val="bg1"/>
                </a:solidFill>
                <a:latin typeface="Calibri" panose="020F0502020204030204" pitchFamily="34" charset="0"/>
              </a:rPr>
              <a:t>McGlashan</a:t>
            </a:r>
            <a:endParaRPr lang="en-US" sz="1200" b="1" dirty="0">
              <a:solidFill>
                <a:schemeClr val="bg1"/>
              </a:solidFill>
              <a:latin typeface="Calibri" panose="020F0502020204030204" pitchFamily="34" charset="0"/>
            </a:endParaRPr>
          </a:p>
        </p:txBody>
      </p:sp>
      <p:sp>
        <p:nvSpPr>
          <p:cNvPr id="16" name="TextBox 15"/>
          <p:cNvSpPr txBox="1"/>
          <p:nvPr/>
        </p:nvSpPr>
        <p:spPr>
          <a:xfrm>
            <a:off x="3345873" y="4076615"/>
            <a:ext cx="1475510"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Ericka Tate-Souvenir</a:t>
            </a:r>
          </a:p>
        </p:txBody>
      </p:sp>
      <p:sp>
        <p:nvSpPr>
          <p:cNvPr id="17" name="TextBox 16"/>
          <p:cNvSpPr txBox="1"/>
          <p:nvPr/>
        </p:nvSpPr>
        <p:spPr>
          <a:xfrm>
            <a:off x="5427518" y="4091113"/>
            <a:ext cx="1136073"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Virna Springer</a:t>
            </a:r>
          </a:p>
        </p:txBody>
      </p:sp>
      <p:sp>
        <p:nvSpPr>
          <p:cNvPr id="18" name="TextBox 17"/>
          <p:cNvSpPr txBox="1"/>
          <p:nvPr/>
        </p:nvSpPr>
        <p:spPr>
          <a:xfrm>
            <a:off x="7263244" y="4093305"/>
            <a:ext cx="1042555"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Camille Titus</a:t>
            </a:r>
          </a:p>
        </p:txBody>
      </p:sp>
      <p:sp>
        <p:nvSpPr>
          <p:cNvPr id="19" name="TextBox 18"/>
          <p:cNvSpPr txBox="1"/>
          <p:nvPr/>
        </p:nvSpPr>
        <p:spPr>
          <a:xfrm>
            <a:off x="1643529" y="5831855"/>
            <a:ext cx="1219200"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Eudora Wallace</a:t>
            </a:r>
          </a:p>
        </p:txBody>
      </p:sp>
      <p:sp>
        <p:nvSpPr>
          <p:cNvPr id="20" name="TextBox 19"/>
          <p:cNvSpPr txBox="1"/>
          <p:nvPr/>
        </p:nvSpPr>
        <p:spPr>
          <a:xfrm>
            <a:off x="3721056" y="5825452"/>
            <a:ext cx="1136073" cy="276999"/>
          </a:xfrm>
          <a:prstGeom prst="rect">
            <a:avLst/>
          </a:prstGeom>
          <a:solidFill>
            <a:schemeClr val="tx1"/>
          </a:solidFill>
        </p:spPr>
        <p:txBody>
          <a:bodyPr wrap="square" rtlCol="0">
            <a:spAutoFit/>
          </a:bodyPr>
          <a:lstStyle/>
          <a:p>
            <a:pPr algn="ctr"/>
            <a:r>
              <a:rPr lang="en-US" sz="1200" b="1" dirty="0">
                <a:solidFill>
                  <a:schemeClr val="bg1"/>
                </a:solidFill>
                <a:latin typeface="Calibri" panose="020F0502020204030204" pitchFamily="34" charset="0"/>
              </a:rPr>
              <a:t>Tanya Wiggins</a:t>
            </a:r>
          </a:p>
        </p:txBody>
      </p:sp>
      <p:sp>
        <p:nvSpPr>
          <p:cNvPr id="21" name="TextBox 20"/>
          <p:cNvSpPr txBox="1"/>
          <p:nvPr/>
        </p:nvSpPr>
        <p:spPr>
          <a:xfrm>
            <a:off x="5427518" y="5831855"/>
            <a:ext cx="1143000" cy="276999"/>
          </a:xfrm>
          <a:prstGeom prst="rect">
            <a:avLst/>
          </a:prstGeom>
          <a:solidFill>
            <a:schemeClr val="tx1"/>
          </a:solidFill>
        </p:spPr>
        <p:txBody>
          <a:bodyPr wrap="square" rtlCol="0">
            <a:spAutoFit/>
          </a:bodyPr>
          <a:lstStyle/>
          <a:p>
            <a:pPr algn="ctr"/>
            <a:r>
              <a:rPr lang="en-US" sz="1200" b="1" dirty="0" err="1">
                <a:solidFill>
                  <a:schemeClr val="bg1"/>
                </a:solidFill>
                <a:latin typeface="Calibri" panose="020F0502020204030204" pitchFamily="34" charset="0"/>
              </a:rPr>
              <a:t>Norita</a:t>
            </a:r>
            <a:r>
              <a:rPr lang="en-US" sz="1200" b="1" dirty="0">
                <a:solidFill>
                  <a:schemeClr val="bg1"/>
                </a:solidFill>
                <a:latin typeface="Calibri" panose="020F0502020204030204" pitchFamily="34" charset="0"/>
              </a:rPr>
              <a:t> Wiggins</a:t>
            </a:r>
          </a:p>
        </p:txBody>
      </p:sp>
    </p:spTree>
    <p:extLst>
      <p:ext uri="{BB962C8B-B14F-4D97-AF65-F5344CB8AC3E}">
        <p14:creationId xmlns:p14="http://schemas.microsoft.com/office/powerpoint/2010/main" val="242521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722462" y="717258"/>
            <a:ext cx="7772400" cy="533399"/>
          </a:xfrm>
        </p:spPr>
        <p:txBody>
          <a:bodyPr>
            <a:scene3d>
              <a:camera prst="orthographicFront"/>
              <a:lightRig rig="soft" dir="t">
                <a:rot lat="0" lon="0" rev="10800000"/>
              </a:lightRig>
            </a:scene3d>
            <a:sp3d>
              <a:bevelT w="27940" h="12700"/>
              <a:contourClr>
                <a:srgbClr val="DDDDDD"/>
              </a:contourClr>
            </a:sp3d>
          </a:bodyPr>
          <a:lstStyle/>
          <a:p>
            <a:r>
              <a:rPr lang="en-US" sz="3200" b="1" dirty="0">
                <a:solidFill>
                  <a:schemeClr val="bg1"/>
                </a:solidFill>
                <a:effectLst/>
                <a:latin typeface="Calibri" panose="020F0502020204030204" pitchFamily="34" charset="0"/>
              </a:rPr>
              <a:t>Our Mission</a:t>
            </a:r>
            <a:endParaRPr lang="en-US" sz="32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570062" y="1250657"/>
            <a:ext cx="7924800" cy="1828800"/>
          </a:xfrm>
        </p:spPr>
        <p:txBody>
          <a:bodyPr/>
          <a:lstStyle/>
          <a:p>
            <a:pPr marL="0" indent="0">
              <a:spcBef>
                <a:spcPts val="0"/>
              </a:spcBef>
              <a:buNone/>
            </a:pPr>
            <a:r>
              <a:rPr lang="en-US" sz="2000" dirty="0">
                <a:solidFill>
                  <a:schemeClr val="bg1"/>
                </a:solidFill>
                <a:latin typeface="Calibri" panose="020F0502020204030204" pitchFamily="34" charset="0"/>
              </a:rPr>
              <a:t>The mission of Zeta Phi Beta Sorority, Inc., Sigma Kappa Zeta Chapter, an organization of community-conscious, college-educated women, is to be actively committed to strengthening families, children, and communities through educational initiatives, peer mentoring, grass roots volunteerism, coalition building, and economic empowerment in support of girls and women.</a:t>
            </a:r>
          </a:p>
          <a:p>
            <a:endParaRPr lang="en-US" sz="1400" dirty="0">
              <a:solidFill>
                <a:schemeClr val="bg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4308178"/>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08162" y="6309351"/>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
        <p:nvSpPr>
          <p:cNvPr id="9" name="Title 6"/>
          <p:cNvSpPr txBox="1">
            <a:spLocks/>
          </p:cNvSpPr>
          <p:nvPr/>
        </p:nvSpPr>
        <p:spPr bwMode="auto">
          <a:xfrm>
            <a:off x="530525" y="3166574"/>
            <a:ext cx="8003874" cy="533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scene3d>
              <a:camera prst="orthographicFront"/>
              <a:lightRig rig="soft" dir="t">
                <a:rot lat="0" lon="0" rev="10800000"/>
              </a:lightRig>
            </a:scene3d>
            <a:sp3d>
              <a:bevelT w="27940" h="12700"/>
              <a:contourClr>
                <a:srgbClr val="DDDDDD"/>
              </a:contourClr>
            </a:sp3d>
          </a:bodyPr>
          <a:lst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sz="3200" b="1" kern="0" dirty="0">
                <a:solidFill>
                  <a:schemeClr val="bg1"/>
                </a:solidFill>
                <a:effectLst/>
                <a:latin typeface="Calibri" panose="020F0502020204030204" pitchFamily="34" charset="0"/>
              </a:rPr>
              <a:t>Our Vision</a:t>
            </a:r>
            <a:endParaRPr lang="en-US" sz="3200" b="1" i="1" kern="0" spc="150" dirty="0">
              <a:ln w="11430"/>
              <a:solidFill>
                <a:schemeClr val="bg1"/>
              </a:solidFill>
              <a:effectLst/>
              <a:latin typeface="Calibri" panose="020F0502020204030204" pitchFamily="34" charset="0"/>
            </a:endParaRPr>
          </a:p>
        </p:txBody>
      </p:sp>
      <p:sp>
        <p:nvSpPr>
          <p:cNvPr id="3" name="Rectangle 2"/>
          <p:cNvSpPr/>
          <p:nvPr/>
        </p:nvSpPr>
        <p:spPr>
          <a:xfrm>
            <a:off x="599430" y="3612856"/>
            <a:ext cx="7699074" cy="2308324"/>
          </a:xfrm>
          <a:prstGeom prst="rect">
            <a:avLst/>
          </a:prstGeom>
        </p:spPr>
        <p:txBody>
          <a:bodyPr wrap="square">
            <a:spAutoFit/>
          </a:bodyPr>
          <a:lstStyle/>
          <a:p>
            <a:pPr marL="0" indent="0">
              <a:buNone/>
            </a:pPr>
            <a:r>
              <a:rPr lang="en-US" dirty="0">
                <a:solidFill>
                  <a:schemeClr val="bg1"/>
                </a:solidFill>
                <a:latin typeface="Calibri" panose="020F0502020204030204" pitchFamily="34" charset="0"/>
              </a:rPr>
              <a:t>Sigma Kappa Zeta will be a culturally competent chapter recognized throughout Brooklyn, New York State, and the Atlantic Region, as Zeta Phi Beta Sorority, Incorporated's preeminent chapter in service to women; as a result of its demonstrated commitment to effecting positive changes in the station of women in the Brooklyn community, its ability to obtain sufficient resources to support its efforts, enabling the provision of quality services, its commitment to the empowerment of women and children, and its vision to improve the educational and economic stations of its beneficiaries.</a:t>
            </a:r>
          </a:p>
        </p:txBody>
      </p:sp>
    </p:spTree>
    <p:extLst>
      <p:ext uri="{BB962C8B-B14F-4D97-AF65-F5344CB8AC3E}">
        <p14:creationId xmlns:p14="http://schemas.microsoft.com/office/powerpoint/2010/main" val="13223600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8" name="Content Placeholder 7"/>
          <p:cNvSpPr>
            <a:spLocks noGrp="1"/>
          </p:cNvSpPr>
          <p:nvPr>
            <p:ph idx="1"/>
          </p:nvPr>
        </p:nvSpPr>
        <p:spPr>
          <a:xfrm>
            <a:off x="685800" y="1309256"/>
            <a:ext cx="7924800" cy="4761047"/>
          </a:xfrm>
        </p:spPr>
        <p:txBody>
          <a:bodyPr numCol="1"/>
          <a:lstStyle/>
          <a:p>
            <a:pPr marL="0" indent="0">
              <a:buNone/>
            </a:pPr>
            <a:r>
              <a:rPr lang="en-US" sz="2800" b="1" u="sng" dirty="0">
                <a:solidFill>
                  <a:schemeClr val="bg1"/>
                </a:solidFill>
                <a:latin typeface="Calibri" panose="020F0502020204030204" pitchFamily="34" charset="0"/>
              </a:rPr>
              <a:t>Chapter Theme</a:t>
            </a:r>
            <a:r>
              <a:rPr lang="en-US" sz="2800" dirty="0">
                <a:solidFill>
                  <a:schemeClr val="bg1"/>
                </a:solidFill>
                <a:latin typeface="Calibri" panose="020F0502020204030204" pitchFamily="34" charset="0"/>
              </a:rPr>
              <a:t/>
            </a:r>
            <a:br>
              <a:rPr lang="en-US" sz="2800" dirty="0">
                <a:solidFill>
                  <a:schemeClr val="bg1"/>
                </a:solidFill>
                <a:latin typeface="Calibri" panose="020F0502020204030204" pitchFamily="34" charset="0"/>
              </a:rPr>
            </a:br>
            <a:r>
              <a:rPr lang="en-US" sz="2800" dirty="0">
                <a:solidFill>
                  <a:schemeClr val="bg1"/>
                </a:solidFill>
                <a:latin typeface="Calibri" panose="020F0502020204030204" pitchFamily="34" charset="0"/>
              </a:rPr>
              <a:t>Extolling Excellence and Discouraging Satisfaction with the Second Rate</a:t>
            </a:r>
          </a:p>
          <a:p>
            <a:pPr marL="0" indent="0">
              <a:buNone/>
            </a:pPr>
            <a:endParaRPr lang="en-US" sz="2800" dirty="0">
              <a:solidFill>
                <a:schemeClr val="bg1"/>
              </a:solidFill>
              <a:latin typeface="Calibri" panose="020F0502020204030204" pitchFamily="34" charset="0"/>
            </a:endParaRPr>
          </a:p>
          <a:p>
            <a:pPr marL="0" indent="0">
              <a:buNone/>
            </a:pPr>
            <a:r>
              <a:rPr lang="en-US" sz="2800" b="1" u="sng" dirty="0">
                <a:solidFill>
                  <a:schemeClr val="bg1"/>
                </a:solidFill>
                <a:latin typeface="Calibri" panose="020F0502020204030204" pitchFamily="34" charset="0"/>
              </a:rPr>
              <a:t>Meetings</a:t>
            </a:r>
            <a:r>
              <a:rPr lang="en-US" sz="2800" dirty="0">
                <a:solidFill>
                  <a:schemeClr val="bg1"/>
                </a:solidFill>
                <a:latin typeface="Calibri" panose="020F0502020204030204" pitchFamily="34" charset="0"/>
              </a:rPr>
              <a:t/>
            </a:r>
            <a:br>
              <a:rPr lang="en-US" sz="2800" dirty="0">
                <a:solidFill>
                  <a:schemeClr val="bg1"/>
                </a:solidFill>
                <a:latin typeface="Calibri" panose="020F0502020204030204" pitchFamily="34" charset="0"/>
              </a:rPr>
            </a:br>
            <a:r>
              <a:rPr lang="en-US" sz="2800" dirty="0">
                <a:solidFill>
                  <a:schemeClr val="bg1"/>
                </a:solidFill>
                <a:latin typeface="Calibri" panose="020F0502020204030204" pitchFamily="34" charset="0"/>
              </a:rPr>
              <a:t>Sigma Kappa Zeta chapter meets the third Sunday of every month</a:t>
            </a:r>
          </a:p>
          <a:p>
            <a:pPr marL="0" indent="0">
              <a:buNone/>
            </a:pPr>
            <a:endParaRPr lang="en-US" dirty="0">
              <a:solidFill>
                <a:schemeClr val="bg1"/>
              </a:solidFill>
              <a:latin typeface="Calibri" panose="020F050202020403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152401"/>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4308178"/>
            <a:ext cx="21463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54629" y="6243934"/>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a:t>
            </a:r>
          </a:p>
          <a:p>
            <a:pPr algn="ctr">
              <a:defRPr/>
            </a:pPr>
            <a:r>
              <a:rPr lang="en-US" sz="1200" i="1" dirty="0">
                <a:solidFill>
                  <a:srgbClr val="0000CC"/>
                </a:solidFill>
                <a:latin typeface="Cambria" panose="02040503050406030204" pitchFamily="18" charset="0"/>
              </a:rPr>
              <a:t> and may not be reproduced without our expressed consent.  </a:t>
            </a:r>
          </a:p>
        </p:txBody>
      </p:sp>
    </p:spTree>
    <p:extLst>
      <p:ext uri="{BB962C8B-B14F-4D97-AF65-F5344CB8AC3E}">
        <p14:creationId xmlns:p14="http://schemas.microsoft.com/office/powerpoint/2010/main" val="4128480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rotWithShape="0">
          <a:gsLst>
            <a:gs pos="100000">
              <a:schemeClr val="tx1"/>
            </a:gs>
            <a:gs pos="100000">
              <a:schemeClr val="bg2"/>
            </a:gs>
          </a:gsLst>
          <a:lin ang="0" scaled="1"/>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807027" y="0"/>
            <a:ext cx="7848600" cy="775857"/>
          </a:xfrm>
        </p:spPr>
        <p:txBody>
          <a:bodyPr>
            <a:scene3d>
              <a:camera prst="orthographicFront"/>
              <a:lightRig rig="soft" dir="t">
                <a:rot lat="0" lon="0" rev="10800000"/>
              </a:lightRig>
            </a:scene3d>
            <a:sp3d>
              <a:bevelT w="27940" h="12700"/>
              <a:contourClr>
                <a:srgbClr val="DDDDDD"/>
              </a:contourClr>
            </a:sp3d>
          </a:bodyPr>
          <a:lstStyle/>
          <a:p>
            <a:r>
              <a:rPr lang="en-US" sz="3200" b="1" dirty="0">
                <a:solidFill>
                  <a:schemeClr val="bg1"/>
                </a:solidFill>
                <a:effectLst/>
                <a:latin typeface="Calibri" panose="020F0502020204030204" pitchFamily="34" charset="0"/>
              </a:rPr>
              <a:t>SKZ </a:t>
            </a:r>
            <a:r>
              <a:rPr lang="en-US" sz="3200" b="1" dirty="0">
                <a:solidFill>
                  <a:schemeClr val="bg1"/>
                </a:solidFill>
                <a:effectLst/>
                <a:latin typeface="Calibri" panose="020F0502020204030204" pitchFamily="34" charset="0"/>
                <a:cs typeface="Times New Roman" panose="02020603050405020304" pitchFamily="18" charset="0"/>
              </a:rPr>
              <a:t>Firsts</a:t>
            </a:r>
            <a:endParaRPr lang="en-US" sz="3200" b="1" i="1" spc="150" dirty="0">
              <a:ln w="11430"/>
              <a:solidFill>
                <a:schemeClr val="bg1"/>
              </a:solidFill>
              <a:effectLst/>
              <a:latin typeface="Calibri" panose="020F0502020204030204" pitchFamily="34" charset="0"/>
            </a:endParaRPr>
          </a:p>
        </p:txBody>
      </p:sp>
      <p:sp>
        <p:nvSpPr>
          <p:cNvPr id="8" name="Content Placeholder 7"/>
          <p:cNvSpPr>
            <a:spLocks noGrp="1"/>
          </p:cNvSpPr>
          <p:nvPr>
            <p:ph idx="1"/>
          </p:nvPr>
        </p:nvSpPr>
        <p:spPr>
          <a:xfrm>
            <a:off x="730827" y="1145820"/>
            <a:ext cx="7924800" cy="4532450"/>
          </a:xfrm>
        </p:spPr>
        <p:txBody>
          <a:bodyPr/>
          <a:lstStyle/>
          <a:p>
            <a:pPr marL="0" indent="0">
              <a:buNone/>
            </a:pPr>
            <a:r>
              <a:rPr lang="fr-FR" sz="2400" b="1" dirty="0">
                <a:solidFill>
                  <a:schemeClr val="bg1"/>
                </a:solidFill>
                <a:latin typeface="Calibri" panose="020F0502020204030204" pitchFamily="34" charset="0"/>
              </a:rPr>
              <a:t>2001-2002 Sigma Kappa Zeta </a:t>
            </a:r>
            <a:r>
              <a:rPr lang="fr-FR" sz="2400" b="1" err="1">
                <a:solidFill>
                  <a:schemeClr val="bg1"/>
                </a:solidFill>
                <a:latin typeface="Calibri" panose="020F0502020204030204" pitchFamily="34" charset="0"/>
              </a:rPr>
              <a:t>Chapter</a:t>
            </a:r>
            <a:r>
              <a:rPr lang="fr-FR" sz="2400" b="1">
                <a:solidFill>
                  <a:schemeClr val="bg1"/>
                </a:solidFill>
                <a:latin typeface="Calibri" panose="020F0502020204030204" pitchFamily="34" charset="0"/>
              </a:rPr>
              <a:t> Accomplishments</a:t>
            </a:r>
            <a:endParaRPr lang="en-US" sz="2400" b="1" dirty="0">
              <a:solidFill>
                <a:schemeClr val="bg1"/>
              </a:solidFill>
              <a:latin typeface="Calibri" panose="020F0502020204030204" pitchFamily="34" charset="0"/>
            </a:endParaRPr>
          </a:p>
          <a:p>
            <a:pPr>
              <a:buClr>
                <a:schemeClr val="bg1"/>
              </a:buClr>
            </a:pPr>
            <a:r>
              <a:rPr lang="en-US" sz="2000" dirty="0">
                <a:solidFill>
                  <a:schemeClr val="bg1"/>
                </a:solidFill>
                <a:latin typeface="Calibri" panose="020F0502020204030204" pitchFamily="34" charset="0"/>
              </a:rPr>
              <a:t>First Chapter Meeting held at Medgar Evers College</a:t>
            </a:r>
          </a:p>
          <a:p>
            <a:pPr>
              <a:buClr>
                <a:schemeClr val="bg1"/>
              </a:buClr>
            </a:pPr>
            <a:r>
              <a:rPr lang="en-US" sz="2000" dirty="0">
                <a:solidFill>
                  <a:schemeClr val="bg1"/>
                </a:solidFill>
                <a:latin typeface="Calibri" panose="020F0502020204030204" pitchFamily="34" charset="0"/>
              </a:rPr>
              <a:t>SKZ appointed Soror Tara Mock to serve as the first Basileus</a:t>
            </a:r>
          </a:p>
          <a:p>
            <a:pPr>
              <a:buClr>
                <a:schemeClr val="bg1"/>
              </a:buClr>
            </a:pPr>
            <a:r>
              <a:rPr lang="en-US" sz="2000" dirty="0">
                <a:solidFill>
                  <a:schemeClr val="bg1"/>
                </a:solidFill>
                <a:latin typeface="Calibri" panose="020F0502020204030204" pitchFamily="34" charset="0"/>
              </a:rPr>
              <a:t>Created the first edition of the SKZ Constitution and </a:t>
            </a:r>
            <a:r>
              <a:rPr lang="en-US" sz="2000">
                <a:solidFill>
                  <a:schemeClr val="bg1"/>
                </a:solidFill>
                <a:latin typeface="Calibri" panose="020F0502020204030204" pitchFamily="34" charset="0"/>
              </a:rPr>
              <a:t>By Laws</a:t>
            </a:r>
          </a:p>
          <a:p>
            <a:pPr>
              <a:buClr>
                <a:schemeClr val="bg1"/>
              </a:buClr>
            </a:pPr>
            <a:r>
              <a:rPr lang="en-US" sz="2000">
                <a:solidFill>
                  <a:schemeClr val="bg1"/>
                </a:solidFill>
                <a:latin typeface="Calibri" panose="020F0502020204030204" pitchFamily="34" charset="0"/>
              </a:rPr>
              <a:t>First appointed NYS Officer from our chapter was Soror Virna Springer, NYS Sunshine Chair 2002-2004.</a:t>
            </a:r>
          </a:p>
          <a:p>
            <a:pPr>
              <a:buClr>
                <a:schemeClr val="bg1"/>
              </a:buClr>
            </a:pPr>
            <a:r>
              <a:rPr lang="en-US" sz="2000">
                <a:solidFill>
                  <a:schemeClr val="bg1"/>
                </a:solidFill>
                <a:latin typeface="Calibri" panose="020F0502020204030204" pitchFamily="34" charset="0"/>
              </a:rPr>
              <a:t>1</a:t>
            </a:r>
            <a:r>
              <a:rPr lang="en-US" sz="2000" baseline="30000">
                <a:solidFill>
                  <a:schemeClr val="bg1"/>
                </a:solidFill>
                <a:latin typeface="Calibri" panose="020F0502020204030204" pitchFamily="34" charset="0"/>
              </a:rPr>
              <a:t>st</a:t>
            </a:r>
            <a:r>
              <a:rPr lang="en-US" sz="2000">
                <a:solidFill>
                  <a:schemeClr val="bg1"/>
                </a:solidFill>
                <a:latin typeface="Calibri" panose="020F0502020204030204" pitchFamily="34" charset="0"/>
              </a:rPr>
              <a:t> Community Service Projects: YWCA &amp; Girls Talk Inc., Spr. ‘02</a:t>
            </a:r>
          </a:p>
          <a:p>
            <a:pPr>
              <a:buClr>
                <a:schemeClr val="bg1"/>
              </a:buClr>
            </a:pPr>
            <a:r>
              <a:rPr lang="en-US" sz="2000">
                <a:solidFill>
                  <a:schemeClr val="bg1"/>
                </a:solidFill>
                <a:latin typeface="Calibri" panose="020F0502020204030204" pitchFamily="34" charset="0"/>
              </a:rPr>
              <a:t>SKZ First Finer Womanhood chair was Soror Eudora Wallace.</a:t>
            </a:r>
          </a:p>
          <a:p>
            <a:pPr>
              <a:buClr>
                <a:schemeClr val="bg1"/>
              </a:buClr>
            </a:pPr>
            <a:r>
              <a:rPr lang="en-US" sz="2000">
                <a:solidFill>
                  <a:schemeClr val="bg1"/>
                </a:solidFill>
                <a:latin typeface="Calibri" panose="020F0502020204030204" pitchFamily="34" charset="0"/>
              </a:rPr>
              <a:t>SKZ First Finer Womanhood </a:t>
            </a:r>
            <a:r>
              <a:rPr lang="en-US" sz="2000" dirty="0">
                <a:solidFill>
                  <a:schemeClr val="bg1"/>
                </a:solidFill>
                <a:latin typeface="Calibri" panose="020F0502020204030204" pitchFamily="34" charset="0"/>
              </a:rPr>
              <a:t>Week Celebration (February 2002)</a:t>
            </a:r>
          </a:p>
          <a:p>
            <a:pPr lvl="1">
              <a:buClr>
                <a:schemeClr val="bg1"/>
              </a:buClr>
            </a:pPr>
            <a:r>
              <a:rPr lang="en-US" sz="1700" dirty="0">
                <a:solidFill>
                  <a:schemeClr val="bg1"/>
                </a:solidFill>
                <a:latin typeface="Calibri" panose="020F0502020204030204" pitchFamily="34" charset="0"/>
              </a:rPr>
              <a:t>(Home Buyers Seminar, Foster Care Information/Parent Recruitment </a:t>
            </a:r>
            <a:r>
              <a:rPr lang="en-US" sz="1700">
                <a:solidFill>
                  <a:schemeClr val="bg1"/>
                </a:solidFill>
                <a:latin typeface="Calibri" panose="020F0502020204030204" pitchFamily="34" charset="0"/>
              </a:rPr>
              <a:t>Session, Fellowship </a:t>
            </a:r>
            <a:r>
              <a:rPr lang="en-US" sz="1700" dirty="0">
                <a:solidFill>
                  <a:schemeClr val="bg1"/>
                </a:solidFill>
                <a:latin typeface="Calibri" panose="020F0502020204030204" pitchFamily="34" charset="0"/>
              </a:rPr>
              <a:t>at Brooklyn Tabernacle with KEZ Sorors, Reclamation, and Spa Day)</a:t>
            </a:r>
          </a:p>
          <a:p>
            <a:pPr>
              <a:buClr>
                <a:schemeClr val="bg1"/>
              </a:buClr>
            </a:pPr>
            <a:r>
              <a:rPr lang="en-US" sz="2400" dirty="0">
                <a:solidFill>
                  <a:schemeClr val="bg1"/>
                </a:solidFill>
                <a:latin typeface="Calibri" panose="020F0502020204030204" pitchFamily="34" charset="0"/>
              </a:rPr>
              <a:t>First Retreat held at Soror Tanya </a:t>
            </a:r>
            <a:r>
              <a:rPr lang="en-US" sz="2400">
                <a:solidFill>
                  <a:schemeClr val="bg1"/>
                </a:solidFill>
                <a:latin typeface="Calibri" panose="020F0502020204030204" pitchFamily="34" charset="0"/>
              </a:rPr>
              <a:t>Wiggins home, Sum.’02 </a:t>
            </a:r>
            <a:endParaRPr lang="en-US" sz="2400" dirty="0">
              <a:solidFill>
                <a:schemeClr val="bg1"/>
              </a:solidFill>
              <a:latin typeface="Calibri" panose="020F0502020204030204" pitchFamily="34" charset="0"/>
            </a:endParaRPr>
          </a:p>
          <a:p>
            <a:pPr lvl="1">
              <a:buClr>
                <a:schemeClr val="bg1"/>
              </a:buClr>
            </a:pPr>
            <a:r>
              <a:rPr lang="en-US" sz="1700" dirty="0">
                <a:solidFill>
                  <a:schemeClr val="bg1"/>
                </a:solidFill>
                <a:latin typeface="Calibri" panose="020F0502020204030204" pitchFamily="34" charset="0"/>
              </a:rPr>
              <a:t>The Chapter participated in workshops focused on leadership and development as well as team building exercises designed to improve the management of the chapter affairs and forge cohesive bonds of </a:t>
            </a:r>
            <a:r>
              <a:rPr lang="en-US" sz="1700">
                <a:solidFill>
                  <a:schemeClr val="bg1"/>
                </a:solidFill>
                <a:latin typeface="Calibri" panose="020F0502020204030204" pitchFamily="34" charset="0"/>
              </a:rPr>
              <a:t>sisterhood.</a:t>
            </a:r>
            <a:endParaRPr lang="en-US" sz="1700" dirty="0">
              <a:solidFill>
                <a:schemeClr val="bg1"/>
              </a:solidFill>
              <a:latin typeface="Calibri" panose="020F0502020204030204" pitchFamily="34" charset="0"/>
            </a:endParaRPr>
          </a:p>
          <a:p>
            <a:pPr>
              <a:buClr>
                <a:schemeClr val="bg1"/>
              </a:buClr>
            </a:pPr>
            <a:endParaRPr lang="en-US" sz="1400" dirty="0">
              <a:solidFill>
                <a:schemeClr val="bg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99" y="40103"/>
            <a:ext cx="1156855" cy="1156855"/>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09135" y="4950951"/>
            <a:ext cx="1608075" cy="1320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609600" y="6271190"/>
            <a:ext cx="7848600" cy="461665"/>
          </a:xfrm>
          <a:prstGeom prst="rect">
            <a:avLst/>
          </a:prstGeom>
        </p:spPr>
        <p:txBody>
          <a:bodyPr wrap="square">
            <a:spAutoFit/>
          </a:bodyPr>
          <a:lstStyle/>
          <a:p>
            <a:pPr algn="ctr">
              <a:defRPr/>
            </a:pPr>
            <a:r>
              <a:rPr lang="en-US" sz="1200" i="1" dirty="0">
                <a:solidFill>
                  <a:srgbClr val="0000CC"/>
                </a:solidFill>
                <a:latin typeface="Cambria" panose="02040503050406030204" pitchFamily="18" charset="0"/>
              </a:rPr>
              <a:t>This presentation is the property of Zeta Phi Beta Sorority, Inc., Sigma Kappa Zeta Chapter </a:t>
            </a:r>
          </a:p>
          <a:p>
            <a:pPr algn="ctr">
              <a:defRPr/>
            </a:pPr>
            <a:r>
              <a:rPr lang="en-US" sz="1200" i="1" dirty="0">
                <a:solidFill>
                  <a:srgbClr val="0000CC"/>
                </a:solidFill>
                <a:latin typeface="Cambria" panose="02040503050406030204" pitchFamily="18" charset="0"/>
              </a:rPr>
              <a:t>and may not be reproduced without our expressed consent.  </a:t>
            </a:r>
          </a:p>
        </p:txBody>
      </p:sp>
    </p:spTree>
    <p:extLst>
      <p:ext uri="{BB962C8B-B14F-4D97-AF65-F5344CB8AC3E}">
        <p14:creationId xmlns:p14="http://schemas.microsoft.com/office/powerpoint/2010/main" val="1291850025"/>
      </p:ext>
    </p:extLst>
  </p:cSld>
  <p:clrMapOvr>
    <a:masterClrMapping/>
  </p:clrMapOvr>
</p:sld>
</file>

<file path=ppt/theme/theme1.xml><?xml version="1.0" encoding="utf-8"?>
<a:theme xmlns:a="http://schemas.openxmlformats.org/drawingml/2006/main" name="Soaring design template">
  <a:themeElements>
    <a:clrScheme name="Office Them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Office Theme">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278</TotalTime>
  <Words>2602</Words>
  <Application>Microsoft Office PowerPoint</Application>
  <PresentationFormat>On-screen Show (4:3)</PresentationFormat>
  <Paragraphs>262</Paragraphs>
  <Slides>25</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AktivGrotesk</vt:lpstr>
      <vt:lpstr>Arial</vt:lpstr>
      <vt:lpstr>Calibri</vt:lpstr>
      <vt:lpstr>Calisto MT</vt:lpstr>
      <vt:lpstr>Cambria</vt:lpstr>
      <vt:lpstr>Times New Roman</vt:lpstr>
      <vt:lpstr>Soaring design template</vt:lpstr>
      <vt:lpstr>Zeta Phi Beta Sorority, Inc., Sigma Kappa Zeta Chapter  (Brooklyn, NY)</vt:lpstr>
      <vt:lpstr>Zeta Phi Beta Sorority, Inc. Our 5 Founder’s</vt:lpstr>
      <vt:lpstr>Sigma Kappa Zeta Chapter History</vt:lpstr>
      <vt:lpstr>Chartering Picture</vt:lpstr>
      <vt:lpstr>PowerPoint Presentation</vt:lpstr>
      <vt:lpstr>Charter Members</vt:lpstr>
      <vt:lpstr>Our Mission</vt:lpstr>
      <vt:lpstr>PowerPoint Presentation</vt:lpstr>
      <vt:lpstr>SKZ Firsts</vt:lpstr>
      <vt:lpstr>2002 -2004 Sigma Kappa Zeta Chapter Accomplishments</vt:lpstr>
      <vt:lpstr>Amicette Club </vt:lpstr>
      <vt:lpstr>2004-2006 Chapter Accomplishments</vt:lpstr>
      <vt:lpstr>Community Service Partnerships</vt:lpstr>
      <vt:lpstr>Signature Fund-raising Events</vt:lpstr>
      <vt:lpstr>Additional Chapter Community Service Accomplishments </vt:lpstr>
      <vt:lpstr>Archonette Club</vt:lpstr>
      <vt:lpstr>Pearlette Club</vt:lpstr>
      <vt:lpstr>Sigma Kappa Zeta Initiates</vt:lpstr>
      <vt:lpstr>EEFSS</vt:lpstr>
      <vt:lpstr>PowerPoint Presentation</vt:lpstr>
      <vt:lpstr>SKZ Youth doing STEM</vt:lpstr>
      <vt:lpstr>2011 – SKZ’s 10th Anniversary</vt:lpstr>
      <vt:lpstr>Girls to Pearls</vt:lpstr>
      <vt:lpstr>SKZ Past Chapter Basileus</vt:lpstr>
      <vt:lpstr>Sigma Kappa Zeta  Chapter History</vt:lpstr>
    </vt:vector>
  </TitlesOfParts>
  <Company>CFI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Zeta Phi Beta Sorority, Inc., Sigma Kappa Zeta Chapter (Brooklyn</dc:title>
  <dc:creator>Tatham, Beverly</dc:creator>
  <cp:lastModifiedBy>Shanelle</cp:lastModifiedBy>
  <cp:revision>63</cp:revision>
  <cp:lastPrinted>1601-01-01T00:00:00Z</cp:lastPrinted>
  <dcterms:created xsi:type="dcterms:W3CDTF">2016-02-18T04:29:24Z</dcterms:created>
  <dcterms:modified xsi:type="dcterms:W3CDTF">2021-07-27T21:03:27Z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TC010690721033</vt:lpwstr>
  </property>
</Properties>
</file>